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98" r:id="rId2"/>
    <p:sldId id="499" r:id="rId3"/>
    <p:sldId id="515" r:id="rId4"/>
    <p:sldId id="501" r:id="rId5"/>
    <p:sldId id="523" r:id="rId6"/>
    <p:sldId id="524" r:id="rId7"/>
    <p:sldId id="502" r:id="rId8"/>
    <p:sldId id="516" r:id="rId9"/>
    <p:sldId id="517" r:id="rId10"/>
    <p:sldId id="518" r:id="rId11"/>
    <p:sldId id="526" r:id="rId12"/>
    <p:sldId id="527" r:id="rId13"/>
    <p:sldId id="521" r:id="rId14"/>
    <p:sldId id="520" r:id="rId15"/>
    <p:sldId id="541" r:id="rId16"/>
    <p:sldId id="533" r:id="rId17"/>
    <p:sldId id="534" r:id="rId18"/>
    <p:sldId id="535" r:id="rId19"/>
    <p:sldId id="536" r:id="rId20"/>
    <p:sldId id="537" r:id="rId21"/>
    <p:sldId id="539" r:id="rId22"/>
    <p:sldId id="542" r:id="rId23"/>
    <p:sldId id="543" r:id="rId24"/>
    <p:sldId id="544" r:id="rId25"/>
    <p:sldId id="545" r:id="rId26"/>
    <p:sldId id="546" r:id="rId27"/>
    <p:sldId id="547" r:id="rId28"/>
    <p:sldId id="548" r:id="rId29"/>
    <p:sldId id="549" r:id="rId3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A4A3A4"/>
          </p15:clr>
        </p15:guide>
        <p15:guide id="2" orient="horz" pos="1439">
          <p15:clr>
            <a:srgbClr val="A4A3A4"/>
          </p15:clr>
        </p15:guide>
        <p15:guide id="3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CC0099"/>
    <a:srgbClr val="FF6600"/>
    <a:srgbClr val="009900"/>
    <a:srgbClr val="713D04"/>
    <a:srgbClr val="B1D09C"/>
    <a:srgbClr val="CC0000"/>
    <a:srgbClr val="B83D00"/>
    <a:srgbClr val="5C1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43" autoAdjust="0"/>
  </p:normalViewPr>
  <p:slideViewPr>
    <p:cSldViewPr snapToGrid="0">
      <p:cViewPr varScale="1">
        <p:scale>
          <a:sx n="70" d="100"/>
          <a:sy n="70" d="100"/>
        </p:scale>
        <p:origin x="636" y="54"/>
      </p:cViewPr>
      <p:guideLst>
        <p:guide orient="horz" pos="340"/>
        <p:guide orient="horz" pos="1439"/>
        <p:guide pos="38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ACC5150-3CEF-4938-94FE-C555EC4692F0}" type="datetimeFigureOut">
              <a:rPr lang="en-US" altLang="es-MX"/>
              <a:pPr>
                <a:defRPr/>
              </a:pPr>
              <a:t>6/2/2020</a:t>
            </a:fld>
            <a:endParaRPr lang="en-US" alt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82A413F-333C-48CC-AB64-5A5AE7A3DF2F}" type="slidenum">
              <a:rPr lang="en-US" altLang="es-MX"/>
              <a:pPr>
                <a:defRPr/>
              </a:pPr>
              <a:t>‹#›</a:t>
            </a:fld>
            <a:endParaRPr lang="en-US" alt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3942FD4-30C0-4DD9-A3AA-E3A31E3518B3}" type="datetimeFigureOut">
              <a:rPr lang="en-US" altLang="es-MX"/>
              <a:pPr>
                <a:defRPr/>
              </a:pPr>
              <a:t>6/2/2020</a:t>
            </a:fld>
            <a:endParaRPr lang="en-US" alt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AB99211-E5B7-416C-95B7-7A08313D7C4D}" type="slidenum">
              <a:rPr lang="en-US" altLang="es-MX"/>
              <a:pPr>
                <a:defRPr/>
              </a:pPr>
              <a:t>‹#›</a:t>
            </a:fld>
            <a:endParaRPr lang="en-US" alt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52388" y="20638"/>
            <a:ext cx="12139612" cy="6858000"/>
          </a:xfrm>
          <a:prstGeom prst="rect">
            <a:avLst/>
          </a:prstGeom>
          <a:noFill/>
          <a:ln w="57150" cmpd="thinThick">
            <a:solidFill>
              <a:srgbClr val="073069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2303" y="1589757"/>
            <a:ext cx="10018183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84479" y="4003741"/>
            <a:ext cx="8534400" cy="934423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353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1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9484" y="-25400"/>
            <a:ext cx="2743200" cy="66817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9884" y="-25400"/>
            <a:ext cx="8026400" cy="6681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75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5048" y="446734"/>
            <a:ext cx="10771097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s-MX" dirty="0"/>
          </a:p>
        </p:txBody>
      </p:sp>
      <p:sp>
        <p:nvSpPr>
          <p:cNvPr id="8" name="Parallelogram 1"/>
          <p:cNvSpPr/>
          <p:nvPr/>
        </p:nvSpPr>
        <p:spPr>
          <a:xfrm>
            <a:off x="7747710" y="5887453"/>
            <a:ext cx="4454317" cy="986589"/>
          </a:xfrm>
          <a:custGeom>
            <a:avLst/>
            <a:gdLst>
              <a:gd name="connsiteX0" fmla="*/ 0 w 4468196"/>
              <a:gd name="connsiteY0" fmla="*/ 986589 h 986589"/>
              <a:gd name="connsiteX1" fmla="*/ 1241257 w 4468196"/>
              <a:gd name="connsiteY1" fmla="*/ 0 h 986589"/>
              <a:gd name="connsiteX2" fmla="*/ 4468196 w 4468196"/>
              <a:gd name="connsiteY2" fmla="*/ 0 h 986589"/>
              <a:gd name="connsiteX3" fmla="*/ 3226939 w 4468196"/>
              <a:gd name="connsiteY3" fmla="*/ 986589 h 986589"/>
              <a:gd name="connsiteX4" fmla="*/ 0 w 4468196"/>
              <a:gd name="connsiteY4" fmla="*/ 986589 h 986589"/>
              <a:gd name="connsiteX0" fmla="*/ 0 w 4478223"/>
              <a:gd name="connsiteY0" fmla="*/ 986589 h 1002631"/>
              <a:gd name="connsiteX1" fmla="*/ 1241257 w 4478223"/>
              <a:gd name="connsiteY1" fmla="*/ 0 h 1002631"/>
              <a:gd name="connsiteX2" fmla="*/ 4468196 w 4478223"/>
              <a:gd name="connsiteY2" fmla="*/ 0 h 1002631"/>
              <a:gd name="connsiteX3" fmla="*/ 4478223 w 4478223"/>
              <a:gd name="connsiteY3" fmla="*/ 1002631 h 1002631"/>
              <a:gd name="connsiteX4" fmla="*/ 0 w 4478223"/>
              <a:gd name="connsiteY4" fmla="*/ 986589 h 1002631"/>
              <a:gd name="connsiteX0" fmla="*/ 0 w 4454317"/>
              <a:gd name="connsiteY0" fmla="*/ 992664 h 1002631"/>
              <a:gd name="connsiteX1" fmla="*/ 1217351 w 4454317"/>
              <a:gd name="connsiteY1" fmla="*/ 0 h 1002631"/>
              <a:gd name="connsiteX2" fmla="*/ 4444290 w 4454317"/>
              <a:gd name="connsiteY2" fmla="*/ 0 h 1002631"/>
              <a:gd name="connsiteX3" fmla="*/ 4454317 w 4454317"/>
              <a:gd name="connsiteY3" fmla="*/ 1002631 h 1002631"/>
              <a:gd name="connsiteX4" fmla="*/ 0 w 4454317"/>
              <a:gd name="connsiteY4" fmla="*/ 992664 h 100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4317" h="1002631">
                <a:moveTo>
                  <a:pt x="0" y="992664"/>
                </a:moveTo>
                <a:lnTo>
                  <a:pt x="1217351" y="0"/>
                </a:lnTo>
                <a:lnTo>
                  <a:pt x="4444290" y="0"/>
                </a:lnTo>
                <a:lnTo>
                  <a:pt x="4454317" y="1002631"/>
                </a:lnTo>
                <a:lnTo>
                  <a:pt x="0" y="992664"/>
                </a:lnTo>
                <a:close/>
              </a:path>
            </a:pathLst>
          </a:custGeom>
          <a:solidFill>
            <a:srgbClr val="002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Parallelogram 8"/>
          <p:cNvSpPr/>
          <p:nvPr/>
        </p:nvSpPr>
        <p:spPr>
          <a:xfrm>
            <a:off x="0" y="-4333"/>
            <a:ext cx="567708" cy="212348"/>
          </a:xfrm>
          <a:custGeom>
            <a:avLst/>
            <a:gdLst>
              <a:gd name="connsiteX0" fmla="*/ 0 w 567708"/>
              <a:gd name="connsiteY0" fmla="*/ 190681 h 190681"/>
              <a:gd name="connsiteX1" fmla="*/ 0 w 567708"/>
              <a:gd name="connsiteY1" fmla="*/ 0 h 190681"/>
              <a:gd name="connsiteX2" fmla="*/ 567708 w 567708"/>
              <a:gd name="connsiteY2" fmla="*/ 0 h 190681"/>
              <a:gd name="connsiteX3" fmla="*/ 567708 w 567708"/>
              <a:gd name="connsiteY3" fmla="*/ 190681 h 190681"/>
              <a:gd name="connsiteX4" fmla="*/ 0 w 567708"/>
              <a:gd name="connsiteY4" fmla="*/ 190681 h 190681"/>
              <a:gd name="connsiteX0" fmla="*/ 0 w 567708"/>
              <a:gd name="connsiteY0" fmla="*/ 190681 h 190681"/>
              <a:gd name="connsiteX1" fmla="*/ 0 w 567708"/>
              <a:gd name="connsiteY1" fmla="*/ 0 h 190681"/>
              <a:gd name="connsiteX2" fmla="*/ 403029 w 567708"/>
              <a:gd name="connsiteY2" fmla="*/ 4334 h 190681"/>
              <a:gd name="connsiteX3" fmla="*/ 567708 w 567708"/>
              <a:gd name="connsiteY3" fmla="*/ 190681 h 190681"/>
              <a:gd name="connsiteX4" fmla="*/ 0 w 567708"/>
              <a:gd name="connsiteY4" fmla="*/ 190681 h 190681"/>
              <a:gd name="connsiteX0" fmla="*/ 0 w 567708"/>
              <a:gd name="connsiteY0" fmla="*/ 195014 h 195014"/>
              <a:gd name="connsiteX1" fmla="*/ 0 w 567708"/>
              <a:gd name="connsiteY1" fmla="*/ 4333 h 195014"/>
              <a:gd name="connsiteX2" fmla="*/ 338024 w 567708"/>
              <a:gd name="connsiteY2" fmla="*/ 0 h 195014"/>
              <a:gd name="connsiteX3" fmla="*/ 567708 w 567708"/>
              <a:gd name="connsiteY3" fmla="*/ 195014 h 195014"/>
              <a:gd name="connsiteX4" fmla="*/ 0 w 567708"/>
              <a:gd name="connsiteY4" fmla="*/ 195014 h 19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708" h="195014">
                <a:moveTo>
                  <a:pt x="0" y="195014"/>
                </a:moveTo>
                <a:lnTo>
                  <a:pt x="0" y="4333"/>
                </a:lnTo>
                <a:lnTo>
                  <a:pt x="338024" y="0"/>
                </a:lnTo>
                <a:lnTo>
                  <a:pt x="567708" y="195014"/>
                </a:lnTo>
                <a:lnTo>
                  <a:pt x="0" y="195014"/>
                </a:lnTo>
                <a:close/>
              </a:path>
            </a:pathLst>
          </a:custGeom>
          <a:solidFill>
            <a:srgbClr val="002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Parallelogram 11"/>
          <p:cNvSpPr/>
          <p:nvPr/>
        </p:nvSpPr>
        <p:spPr>
          <a:xfrm flipH="1">
            <a:off x="327185" y="-4332"/>
            <a:ext cx="666958" cy="212348"/>
          </a:xfrm>
          <a:prstGeom prst="parallelogram">
            <a:avLst>
              <a:gd name="adj" fmla="val 112500"/>
            </a:avLst>
          </a:prstGeom>
          <a:solidFill>
            <a:srgbClr val="D5BC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Parallelogram 12"/>
          <p:cNvSpPr/>
          <p:nvPr/>
        </p:nvSpPr>
        <p:spPr>
          <a:xfrm flipH="1">
            <a:off x="715050" y="-4332"/>
            <a:ext cx="1265427" cy="212348"/>
          </a:xfrm>
          <a:prstGeom prst="parallelogram">
            <a:avLst>
              <a:gd name="adj" fmla="val 112500"/>
            </a:avLst>
          </a:prstGeom>
          <a:solidFill>
            <a:srgbClr val="574C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Parallelogram 12"/>
          <p:cNvSpPr/>
          <p:nvPr/>
        </p:nvSpPr>
        <p:spPr>
          <a:xfrm flipH="1">
            <a:off x="1711787" y="-4333"/>
            <a:ext cx="10490240" cy="212349"/>
          </a:xfrm>
          <a:custGeom>
            <a:avLst/>
            <a:gdLst>
              <a:gd name="connsiteX0" fmla="*/ 0 w 10490240"/>
              <a:gd name="connsiteY0" fmla="*/ 212348 h 212348"/>
              <a:gd name="connsiteX1" fmla="*/ 238892 w 10490240"/>
              <a:gd name="connsiteY1" fmla="*/ 0 h 212348"/>
              <a:gd name="connsiteX2" fmla="*/ 10490240 w 10490240"/>
              <a:gd name="connsiteY2" fmla="*/ 0 h 212348"/>
              <a:gd name="connsiteX3" fmla="*/ 10251349 w 10490240"/>
              <a:gd name="connsiteY3" fmla="*/ 212348 h 212348"/>
              <a:gd name="connsiteX4" fmla="*/ 0 w 10490240"/>
              <a:gd name="connsiteY4" fmla="*/ 212348 h 212348"/>
              <a:gd name="connsiteX0" fmla="*/ 0 w 10490240"/>
              <a:gd name="connsiteY0" fmla="*/ 212348 h 212348"/>
              <a:gd name="connsiteX1" fmla="*/ 4875 w 10490240"/>
              <a:gd name="connsiteY1" fmla="*/ 8668 h 212348"/>
              <a:gd name="connsiteX2" fmla="*/ 10490240 w 10490240"/>
              <a:gd name="connsiteY2" fmla="*/ 0 h 212348"/>
              <a:gd name="connsiteX3" fmla="*/ 10251349 w 10490240"/>
              <a:gd name="connsiteY3" fmla="*/ 212348 h 212348"/>
              <a:gd name="connsiteX4" fmla="*/ 0 w 10490240"/>
              <a:gd name="connsiteY4" fmla="*/ 212348 h 21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0240" h="212348">
                <a:moveTo>
                  <a:pt x="0" y="212348"/>
                </a:moveTo>
                <a:lnTo>
                  <a:pt x="4875" y="8668"/>
                </a:lnTo>
                <a:lnTo>
                  <a:pt x="10490240" y="0"/>
                </a:lnTo>
                <a:lnTo>
                  <a:pt x="10251349" y="212348"/>
                </a:lnTo>
                <a:lnTo>
                  <a:pt x="0" y="212348"/>
                </a:lnTo>
                <a:close/>
              </a:path>
            </a:pathLst>
          </a:custGeom>
          <a:solidFill>
            <a:srgbClr val="D5B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Parallelogram 8"/>
          <p:cNvSpPr/>
          <p:nvPr/>
        </p:nvSpPr>
        <p:spPr>
          <a:xfrm>
            <a:off x="7443537" y="5887453"/>
            <a:ext cx="1556084" cy="970547"/>
          </a:xfrm>
          <a:prstGeom prst="parallelogram">
            <a:avLst>
              <a:gd name="adj" fmla="val 125826"/>
            </a:avLst>
          </a:prstGeom>
          <a:solidFill>
            <a:srgbClr val="57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Parallelogram 9"/>
          <p:cNvSpPr/>
          <p:nvPr/>
        </p:nvSpPr>
        <p:spPr>
          <a:xfrm>
            <a:off x="7121693" y="5887453"/>
            <a:ext cx="1556084" cy="970547"/>
          </a:xfrm>
          <a:prstGeom prst="parallelogram">
            <a:avLst>
              <a:gd name="adj" fmla="val 125826"/>
            </a:avLst>
          </a:prstGeom>
          <a:solidFill>
            <a:srgbClr val="D5BC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0"/>
          </p:nvPr>
        </p:nvSpPr>
        <p:spPr>
          <a:xfrm>
            <a:off x="715047" y="2019300"/>
            <a:ext cx="10771097" cy="4241135"/>
          </a:xfrm>
        </p:spPr>
        <p:txBody>
          <a:bodyPr/>
          <a:lstStyle>
            <a:lvl1pPr>
              <a:buClr>
                <a:srgbClr val="173144"/>
              </a:buClr>
              <a:defRPr>
                <a:solidFill>
                  <a:srgbClr val="002060"/>
                </a:solidFill>
                <a:latin typeface="+mn-lt"/>
              </a:defRPr>
            </a:lvl1pPr>
            <a:lvl2pPr marL="685800" indent="-228600">
              <a:buClr>
                <a:srgbClr val="973674"/>
              </a:buClr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  <a:latin typeface="+mn-lt"/>
              </a:defRPr>
            </a:lvl2pPr>
            <a:lvl3pPr marL="1143000" indent="-228600">
              <a:buClr>
                <a:srgbClr val="973674"/>
              </a:buClr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  <a:latin typeface="+mn-lt"/>
              </a:defRPr>
            </a:lvl3pPr>
            <a:lvl4pPr marL="1600200" indent="-228600">
              <a:buClr>
                <a:srgbClr val="973674"/>
              </a:buClr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  <a:latin typeface="+mn-lt"/>
              </a:defRPr>
            </a:lvl4pPr>
            <a:lvl5pPr marL="2057400" indent="-228600">
              <a:buClr>
                <a:srgbClr val="973674"/>
              </a:buClr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6462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4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r="1410"/>
          <a:stretch/>
        </p:blipFill>
        <p:spPr>
          <a:xfrm>
            <a:off x="27292" y="13648"/>
            <a:ext cx="12164707" cy="6844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60" y="1049552"/>
            <a:ext cx="7839722" cy="1362075"/>
          </a:xfrm>
        </p:spPr>
        <p:txBody>
          <a:bodyPr anchor="t"/>
          <a:lstStyle>
            <a:lvl1pPr algn="ctr">
              <a:defRPr sz="4400" b="1" cap="all">
                <a:solidFill>
                  <a:srgbClr val="002060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93075"/>
            <a:ext cx="6242934" cy="571876"/>
          </a:xfrm>
        </p:spPr>
        <p:txBody>
          <a:bodyPr anchor="b"/>
          <a:lstStyle>
            <a:lvl1pPr marL="0" indent="0" algn="ctr">
              <a:buNone/>
              <a:defRPr sz="2000">
                <a:latin typeface="Calibri Light" panose="020F03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541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092" y="1551995"/>
            <a:ext cx="5690563" cy="5104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253" y="1566064"/>
            <a:ext cx="5477920" cy="50450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3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4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47" y="91646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192428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4698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46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29653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00"/>
          <a:stretch/>
        </p:blipFill>
        <p:spPr>
          <a:xfrm>
            <a:off x="11136690" y="185047"/>
            <a:ext cx="941579" cy="884031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55563"/>
            <a:ext cx="10020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MX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408113"/>
            <a:ext cx="11649075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MX" dirty="0" smtClean="0"/>
              <a:t>Click to edit Master text styles</a:t>
            </a:r>
          </a:p>
          <a:p>
            <a:pPr lvl="1"/>
            <a:r>
              <a:rPr lang="en-US" altLang="es-MX" dirty="0" smtClean="0"/>
              <a:t>Second level</a:t>
            </a:r>
          </a:p>
          <a:p>
            <a:pPr lvl="2"/>
            <a:r>
              <a:rPr lang="en-US" altLang="es-MX" dirty="0" smtClean="0"/>
              <a:t>Third level</a:t>
            </a:r>
          </a:p>
          <a:p>
            <a:pPr lvl="3"/>
            <a:r>
              <a:rPr lang="en-US" altLang="es-MX" dirty="0" smtClean="0"/>
              <a:t>Fourth level</a:t>
            </a:r>
          </a:p>
          <a:p>
            <a:pPr lvl="4"/>
            <a:r>
              <a:rPr lang="en-US" altLang="es-MX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Calibri Light" panose="020F0302020204030204" pitchFamily="34" charset="0"/>
          <a:ea typeface="MS PGothic" panose="020B0600070205080204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Times New Roman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Times New Roman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Times New Roman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Times New Roman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5000"/>
        </a:spcAft>
        <a:defRPr sz="32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  <a:cs typeface="Calibri Light" panose="020F0302020204030204" pitchFamily="34" charset="0"/>
        </a:defRPr>
      </a:lvl1pPr>
      <a:lvl2pPr marL="400050" indent="-28575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SzPct val="90000"/>
        <a:buFont typeface="Wingdings" panose="05000000000000000000" pitchFamily="2" charset="2"/>
        <a:buChar char="§"/>
        <a:defRPr sz="30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</a:defRPr>
      </a:lvl2pPr>
      <a:lvl3pPr marL="742950" indent="-228600" algn="l" rtl="0" eaLnBrk="0" fontAlgn="base" hangingPunct="0">
        <a:spcBef>
          <a:spcPct val="40000"/>
        </a:spcBef>
        <a:spcAft>
          <a:spcPct val="0"/>
        </a:spcAft>
        <a:buChar char="•"/>
        <a:defRPr sz="2600" i="1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</a:defRPr>
      </a:lvl3pPr>
      <a:lvl4pPr marL="1258888" indent="-228600" algn="l" rtl="0" eaLnBrk="0" fontAlgn="base" hangingPunct="0">
        <a:spcBef>
          <a:spcPct val="40000"/>
        </a:spcBef>
        <a:spcAft>
          <a:spcPct val="0"/>
        </a:spcAft>
        <a:buChar char="–"/>
        <a:defRPr sz="22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</a:defRPr>
      </a:lvl4pPr>
      <a:lvl5pPr marL="1422400" indent="4064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</a:defRPr>
      </a:lvl5pPr>
      <a:lvl6pPr marL="18796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</a:defRPr>
      </a:lvl6pPr>
      <a:lvl7pPr marL="23368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</a:defRPr>
      </a:lvl7pPr>
      <a:lvl8pPr marL="27940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</a:defRPr>
      </a:lvl8pPr>
      <a:lvl9pPr marL="32512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 sz="6000" dirty="0" smtClean="0"/>
              <a:t>NEURAL NETWORKS</a:t>
            </a:r>
            <a:endParaRPr lang="en-US" altLang="es-MX" sz="4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Laura Hervert Escobar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" y="187494"/>
            <a:ext cx="3206416" cy="1768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37" y="1552526"/>
            <a:ext cx="2913619" cy="28440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95248" y="187494"/>
            <a:ext cx="51715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RBF neural networks are actually FF (feed forward) NNs, that use radial basis function as activation function instead of logistic function.</a:t>
            </a:r>
            <a:endParaRPr lang="es-MX" sz="1600" dirty="0"/>
          </a:p>
        </p:txBody>
      </p:sp>
      <p:sp>
        <p:nvSpPr>
          <p:cNvPr id="12" name="Rectangle 11"/>
          <p:cNvSpPr/>
          <p:nvPr/>
        </p:nvSpPr>
        <p:spPr>
          <a:xfrm>
            <a:off x="595563" y="2350128"/>
            <a:ext cx="57576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These are just FF NNs, but with more than one hidden layer. </a:t>
            </a:r>
            <a:r>
              <a:rPr lang="en-US" sz="1600" dirty="0" smtClean="0"/>
              <a:t>When </a:t>
            </a:r>
            <a:r>
              <a:rPr lang="en-US" sz="1600" dirty="0"/>
              <a:t>training a traditional FF, we pass only a small amount of error to previous layer. Because of that stacking more layers led to exponential growth of training times, making DFFs quite impractical</a:t>
            </a:r>
            <a:r>
              <a:rPr lang="en-US" sz="1600" dirty="0" smtClean="0"/>
              <a:t>.</a:t>
            </a:r>
            <a:endParaRPr lang="es-MX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1" y="4561854"/>
            <a:ext cx="3206415" cy="19731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2031" t="3063" r="72933" b="60222"/>
          <a:stretch/>
        </p:blipFill>
        <p:spPr>
          <a:xfrm>
            <a:off x="10140287" y="79892"/>
            <a:ext cx="1997121" cy="43932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20620" y="5047859"/>
            <a:ext cx="91621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Recurrent Neural Networks introduce different type of cells — Recurrent cells. The first network of this type was so called Jordan network, when each of hidden cell received it’s own output with fixed delay — one or more iterations. Apart from that, it was like common FNN.</a:t>
            </a:r>
          </a:p>
          <a:p>
            <a:r>
              <a:rPr lang="en-US" sz="1600" dirty="0" smtClean="0"/>
              <a:t>This </a:t>
            </a:r>
            <a:r>
              <a:rPr lang="en-US" sz="1600" dirty="0"/>
              <a:t>type of NNs is mainly used then context is important — when decisions from past iterations or samples can influence current ones. The most common examples of such contexts are texts — a word can be </a:t>
            </a:r>
            <a:r>
              <a:rPr lang="en-US" sz="1600" dirty="0" err="1"/>
              <a:t>analysed</a:t>
            </a:r>
            <a:r>
              <a:rPr lang="en-US" sz="1600" dirty="0"/>
              <a:t> only in context of previous words or sentences.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193969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Design</a:t>
            </a:r>
            <a:r>
              <a:rPr lang="es-MX" dirty="0" smtClean="0"/>
              <a:t> </a:t>
            </a:r>
            <a:r>
              <a:rPr lang="es-MX" dirty="0" err="1" smtClean="0"/>
              <a:t>steps</a:t>
            </a:r>
            <a:r>
              <a:rPr lang="es-MX" dirty="0" smtClean="0"/>
              <a:t> of NN</a:t>
            </a:r>
            <a:endParaRPr lang="es-MX" dirty="0"/>
          </a:p>
        </p:txBody>
      </p:sp>
      <p:sp>
        <p:nvSpPr>
          <p:cNvPr id="6" name="Bent-Up Arrow 5"/>
          <p:cNvSpPr/>
          <p:nvPr/>
        </p:nvSpPr>
        <p:spPr>
          <a:xfrm rot="5400000">
            <a:off x="1225154" y="2057029"/>
            <a:ext cx="826770" cy="160585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>
            <a:off x="559558" y="1472840"/>
            <a:ext cx="2374527" cy="974210"/>
          </a:xfrm>
          <a:custGeom>
            <a:avLst/>
            <a:gdLst>
              <a:gd name="connsiteX0" fmla="*/ 0 w 1391794"/>
              <a:gd name="connsiteY0" fmla="*/ 162401 h 974210"/>
              <a:gd name="connsiteX1" fmla="*/ 162401 w 1391794"/>
              <a:gd name="connsiteY1" fmla="*/ 0 h 974210"/>
              <a:gd name="connsiteX2" fmla="*/ 1229393 w 1391794"/>
              <a:gd name="connsiteY2" fmla="*/ 0 h 974210"/>
              <a:gd name="connsiteX3" fmla="*/ 1391794 w 1391794"/>
              <a:gd name="connsiteY3" fmla="*/ 162401 h 974210"/>
              <a:gd name="connsiteX4" fmla="*/ 1391794 w 1391794"/>
              <a:gd name="connsiteY4" fmla="*/ 811809 h 974210"/>
              <a:gd name="connsiteX5" fmla="*/ 1229393 w 1391794"/>
              <a:gd name="connsiteY5" fmla="*/ 974210 h 974210"/>
              <a:gd name="connsiteX6" fmla="*/ 162401 w 1391794"/>
              <a:gd name="connsiteY6" fmla="*/ 974210 h 974210"/>
              <a:gd name="connsiteX7" fmla="*/ 0 w 1391794"/>
              <a:gd name="connsiteY7" fmla="*/ 811809 h 974210"/>
              <a:gd name="connsiteX8" fmla="*/ 0 w 1391794"/>
              <a:gd name="connsiteY8" fmla="*/ 162401 h 97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1794" h="974210">
                <a:moveTo>
                  <a:pt x="0" y="162401"/>
                </a:moveTo>
                <a:cubicBezTo>
                  <a:pt x="0" y="72709"/>
                  <a:pt x="72709" y="0"/>
                  <a:pt x="162401" y="0"/>
                </a:cubicBezTo>
                <a:lnTo>
                  <a:pt x="1229393" y="0"/>
                </a:lnTo>
                <a:cubicBezTo>
                  <a:pt x="1319085" y="0"/>
                  <a:pt x="1391794" y="72709"/>
                  <a:pt x="1391794" y="162401"/>
                </a:cubicBezTo>
                <a:lnTo>
                  <a:pt x="1391794" y="811809"/>
                </a:lnTo>
                <a:cubicBezTo>
                  <a:pt x="1391794" y="901501"/>
                  <a:pt x="1319085" y="974210"/>
                  <a:pt x="1229393" y="974210"/>
                </a:cubicBezTo>
                <a:lnTo>
                  <a:pt x="162401" y="974210"/>
                </a:lnTo>
                <a:cubicBezTo>
                  <a:pt x="72709" y="974210"/>
                  <a:pt x="0" y="901501"/>
                  <a:pt x="0" y="811809"/>
                </a:cubicBezTo>
                <a:lnTo>
                  <a:pt x="0" y="1624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146" tIns="116146" rIns="116146" bIns="11614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Architecture</a:t>
            </a: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(Topology)</a:t>
            </a:r>
            <a:endParaRPr lang="en-US" sz="1800" kern="1200" dirty="0"/>
          </a:p>
        </p:txBody>
      </p:sp>
      <p:sp>
        <p:nvSpPr>
          <p:cNvPr id="8" name="Freeform 7"/>
          <p:cNvSpPr/>
          <p:nvPr/>
        </p:nvSpPr>
        <p:spPr>
          <a:xfrm>
            <a:off x="3046077" y="1595672"/>
            <a:ext cx="1727004" cy="787400"/>
          </a:xfrm>
          <a:custGeom>
            <a:avLst/>
            <a:gdLst>
              <a:gd name="connsiteX0" fmla="*/ 0 w 1012258"/>
              <a:gd name="connsiteY0" fmla="*/ 0 h 787400"/>
              <a:gd name="connsiteX1" fmla="*/ 1012258 w 1012258"/>
              <a:gd name="connsiteY1" fmla="*/ 0 h 787400"/>
              <a:gd name="connsiteX2" fmla="*/ 1012258 w 1012258"/>
              <a:gd name="connsiteY2" fmla="*/ 787400 h 787400"/>
              <a:gd name="connsiteX3" fmla="*/ 0 w 1012258"/>
              <a:gd name="connsiteY3" fmla="*/ 787400 h 787400"/>
              <a:gd name="connsiteX4" fmla="*/ 0 w 1012258"/>
              <a:gd name="connsiteY4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258" h="787400">
                <a:moveTo>
                  <a:pt x="0" y="0"/>
                </a:moveTo>
                <a:lnTo>
                  <a:pt x="1012258" y="0"/>
                </a:lnTo>
                <a:lnTo>
                  <a:pt x="1012258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/>
              <a:t>Neurons</a:t>
            </a:r>
            <a:endParaRPr lang="en-US" sz="1600" kern="1200" dirty="0"/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/>
              <a:t>Layers</a:t>
            </a:r>
            <a:endParaRPr lang="en-US" sz="1600" kern="1200" dirty="0"/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/>
              <a:t>Patterns</a:t>
            </a:r>
            <a:endParaRPr lang="en-US" sz="1600" kern="1200" dirty="0"/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/>
              <a:t>Outputs</a:t>
            </a:r>
            <a:endParaRPr lang="en-US" sz="1600" kern="1200" dirty="0"/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600" kern="1200" dirty="0"/>
          </a:p>
        </p:txBody>
      </p:sp>
      <p:sp>
        <p:nvSpPr>
          <p:cNvPr id="9" name="Bent-Up Arrow 8"/>
          <p:cNvSpPr/>
          <p:nvPr/>
        </p:nvSpPr>
        <p:spPr>
          <a:xfrm rot="5400000">
            <a:off x="3193889" y="3151389"/>
            <a:ext cx="826770" cy="160585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4524604"/>
              <a:satOff val="-9931"/>
              <a:lumOff val="616"/>
              <a:alphaOff val="0"/>
            </a:schemeClr>
          </a:fillRef>
          <a:effectRef idx="0">
            <a:schemeClr val="accent5">
              <a:tint val="50000"/>
              <a:hueOff val="4524604"/>
              <a:satOff val="-9931"/>
              <a:lumOff val="61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 9"/>
          <p:cNvSpPr/>
          <p:nvPr/>
        </p:nvSpPr>
        <p:spPr>
          <a:xfrm>
            <a:off x="2528293" y="2567201"/>
            <a:ext cx="2374527" cy="974210"/>
          </a:xfrm>
          <a:custGeom>
            <a:avLst/>
            <a:gdLst>
              <a:gd name="connsiteX0" fmla="*/ 0 w 1391794"/>
              <a:gd name="connsiteY0" fmla="*/ 162401 h 974210"/>
              <a:gd name="connsiteX1" fmla="*/ 162401 w 1391794"/>
              <a:gd name="connsiteY1" fmla="*/ 0 h 974210"/>
              <a:gd name="connsiteX2" fmla="*/ 1229393 w 1391794"/>
              <a:gd name="connsiteY2" fmla="*/ 0 h 974210"/>
              <a:gd name="connsiteX3" fmla="*/ 1391794 w 1391794"/>
              <a:gd name="connsiteY3" fmla="*/ 162401 h 974210"/>
              <a:gd name="connsiteX4" fmla="*/ 1391794 w 1391794"/>
              <a:gd name="connsiteY4" fmla="*/ 811809 h 974210"/>
              <a:gd name="connsiteX5" fmla="*/ 1229393 w 1391794"/>
              <a:gd name="connsiteY5" fmla="*/ 974210 h 974210"/>
              <a:gd name="connsiteX6" fmla="*/ 162401 w 1391794"/>
              <a:gd name="connsiteY6" fmla="*/ 974210 h 974210"/>
              <a:gd name="connsiteX7" fmla="*/ 0 w 1391794"/>
              <a:gd name="connsiteY7" fmla="*/ 811809 h 974210"/>
              <a:gd name="connsiteX8" fmla="*/ 0 w 1391794"/>
              <a:gd name="connsiteY8" fmla="*/ 162401 h 97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1794" h="974210">
                <a:moveTo>
                  <a:pt x="0" y="162401"/>
                </a:moveTo>
                <a:cubicBezTo>
                  <a:pt x="0" y="72709"/>
                  <a:pt x="72709" y="0"/>
                  <a:pt x="162401" y="0"/>
                </a:cubicBezTo>
                <a:lnTo>
                  <a:pt x="1229393" y="0"/>
                </a:lnTo>
                <a:cubicBezTo>
                  <a:pt x="1319085" y="0"/>
                  <a:pt x="1391794" y="72709"/>
                  <a:pt x="1391794" y="162401"/>
                </a:cubicBezTo>
                <a:lnTo>
                  <a:pt x="1391794" y="811809"/>
                </a:lnTo>
                <a:cubicBezTo>
                  <a:pt x="1391794" y="901501"/>
                  <a:pt x="1319085" y="974210"/>
                  <a:pt x="1229393" y="974210"/>
                </a:cubicBezTo>
                <a:lnTo>
                  <a:pt x="162401" y="974210"/>
                </a:lnTo>
                <a:cubicBezTo>
                  <a:pt x="72709" y="974210"/>
                  <a:pt x="0" y="901501"/>
                  <a:pt x="0" y="811809"/>
                </a:cubicBezTo>
                <a:lnTo>
                  <a:pt x="0" y="1624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3218461"/>
              <a:satOff val="13025"/>
              <a:lumOff val="-15589"/>
              <a:alphaOff val="0"/>
            </a:schemeClr>
          </a:fillRef>
          <a:effectRef idx="0">
            <a:schemeClr val="accent5">
              <a:hueOff val="3218461"/>
              <a:satOff val="13025"/>
              <a:lumOff val="-155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146" tIns="116146" rIns="116146" bIns="11614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Patterns</a:t>
            </a:r>
            <a:endParaRPr lang="en-US" sz="18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4902818" y="2660114"/>
            <a:ext cx="2603449" cy="787400"/>
          </a:xfrm>
          <a:custGeom>
            <a:avLst/>
            <a:gdLst>
              <a:gd name="connsiteX0" fmla="*/ 0 w 1012258"/>
              <a:gd name="connsiteY0" fmla="*/ 0 h 787400"/>
              <a:gd name="connsiteX1" fmla="*/ 1012258 w 1012258"/>
              <a:gd name="connsiteY1" fmla="*/ 0 h 787400"/>
              <a:gd name="connsiteX2" fmla="*/ 1012258 w 1012258"/>
              <a:gd name="connsiteY2" fmla="*/ 787400 h 787400"/>
              <a:gd name="connsiteX3" fmla="*/ 0 w 1012258"/>
              <a:gd name="connsiteY3" fmla="*/ 787400 h 787400"/>
              <a:gd name="connsiteX4" fmla="*/ 0 w 1012258"/>
              <a:gd name="connsiteY4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258" h="787400">
                <a:moveTo>
                  <a:pt x="0" y="0"/>
                </a:moveTo>
                <a:lnTo>
                  <a:pt x="1012258" y="0"/>
                </a:lnTo>
                <a:lnTo>
                  <a:pt x="1012258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600" kern="1200" dirty="0" smtClean="0"/>
              <a:t>Training + validation</a:t>
            </a:r>
            <a:endParaRPr lang="en-US" sz="1600" kern="1200" dirty="0"/>
          </a:p>
        </p:txBody>
      </p:sp>
      <p:sp>
        <p:nvSpPr>
          <p:cNvPr id="12" name="Bent-Up Arrow 11"/>
          <p:cNvSpPr/>
          <p:nvPr/>
        </p:nvSpPr>
        <p:spPr>
          <a:xfrm rot="5400000">
            <a:off x="5162624" y="4245749"/>
            <a:ext cx="826770" cy="160585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9049208"/>
              <a:satOff val="-19861"/>
              <a:lumOff val="1231"/>
              <a:alphaOff val="0"/>
            </a:schemeClr>
          </a:fillRef>
          <a:effectRef idx="0">
            <a:schemeClr val="accent5">
              <a:tint val="50000"/>
              <a:hueOff val="9049208"/>
              <a:satOff val="-19861"/>
              <a:lumOff val="1231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497028" y="3661561"/>
            <a:ext cx="2374527" cy="974210"/>
          </a:xfrm>
          <a:custGeom>
            <a:avLst/>
            <a:gdLst>
              <a:gd name="connsiteX0" fmla="*/ 0 w 1391794"/>
              <a:gd name="connsiteY0" fmla="*/ 162401 h 974210"/>
              <a:gd name="connsiteX1" fmla="*/ 162401 w 1391794"/>
              <a:gd name="connsiteY1" fmla="*/ 0 h 974210"/>
              <a:gd name="connsiteX2" fmla="*/ 1229393 w 1391794"/>
              <a:gd name="connsiteY2" fmla="*/ 0 h 974210"/>
              <a:gd name="connsiteX3" fmla="*/ 1391794 w 1391794"/>
              <a:gd name="connsiteY3" fmla="*/ 162401 h 974210"/>
              <a:gd name="connsiteX4" fmla="*/ 1391794 w 1391794"/>
              <a:gd name="connsiteY4" fmla="*/ 811809 h 974210"/>
              <a:gd name="connsiteX5" fmla="*/ 1229393 w 1391794"/>
              <a:gd name="connsiteY5" fmla="*/ 974210 h 974210"/>
              <a:gd name="connsiteX6" fmla="*/ 162401 w 1391794"/>
              <a:gd name="connsiteY6" fmla="*/ 974210 h 974210"/>
              <a:gd name="connsiteX7" fmla="*/ 0 w 1391794"/>
              <a:gd name="connsiteY7" fmla="*/ 811809 h 974210"/>
              <a:gd name="connsiteX8" fmla="*/ 0 w 1391794"/>
              <a:gd name="connsiteY8" fmla="*/ 162401 h 97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1794" h="974210">
                <a:moveTo>
                  <a:pt x="0" y="162401"/>
                </a:moveTo>
                <a:cubicBezTo>
                  <a:pt x="0" y="72709"/>
                  <a:pt x="72709" y="0"/>
                  <a:pt x="162401" y="0"/>
                </a:cubicBezTo>
                <a:lnTo>
                  <a:pt x="1229393" y="0"/>
                </a:lnTo>
                <a:cubicBezTo>
                  <a:pt x="1319085" y="0"/>
                  <a:pt x="1391794" y="72709"/>
                  <a:pt x="1391794" y="162401"/>
                </a:cubicBezTo>
                <a:lnTo>
                  <a:pt x="1391794" y="811809"/>
                </a:lnTo>
                <a:cubicBezTo>
                  <a:pt x="1391794" y="901501"/>
                  <a:pt x="1319085" y="974210"/>
                  <a:pt x="1229393" y="974210"/>
                </a:cubicBezTo>
                <a:lnTo>
                  <a:pt x="162401" y="974210"/>
                </a:lnTo>
                <a:cubicBezTo>
                  <a:pt x="72709" y="974210"/>
                  <a:pt x="0" y="901501"/>
                  <a:pt x="0" y="811809"/>
                </a:cubicBezTo>
                <a:lnTo>
                  <a:pt x="0" y="1624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6436923"/>
              <a:satOff val="26050"/>
              <a:lumOff val="-31177"/>
              <a:alphaOff val="0"/>
            </a:schemeClr>
          </a:fillRef>
          <a:effectRef idx="0">
            <a:schemeClr val="accent5">
              <a:hueOff val="6436923"/>
              <a:satOff val="26050"/>
              <a:lumOff val="-31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146" tIns="116146" rIns="116146" bIns="11614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Training Algorithm</a:t>
            </a:r>
            <a:endParaRPr lang="en-US" sz="18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6871557" y="3754474"/>
            <a:ext cx="1727004" cy="787400"/>
          </a:xfrm>
          <a:custGeom>
            <a:avLst/>
            <a:gdLst>
              <a:gd name="connsiteX0" fmla="*/ 0 w 1012258"/>
              <a:gd name="connsiteY0" fmla="*/ 0 h 787400"/>
              <a:gd name="connsiteX1" fmla="*/ 1012258 w 1012258"/>
              <a:gd name="connsiteY1" fmla="*/ 0 h 787400"/>
              <a:gd name="connsiteX2" fmla="*/ 1012258 w 1012258"/>
              <a:gd name="connsiteY2" fmla="*/ 787400 h 787400"/>
              <a:gd name="connsiteX3" fmla="*/ 0 w 1012258"/>
              <a:gd name="connsiteY3" fmla="*/ 787400 h 787400"/>
              <a:gd name="connsiteX4" fmla="*/ 0 w 1012258"/>
              <a:gd name="connsiteY4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258" h="787400">
                <a:moveTo>
                  <a:pt x="0" y="0"/>
                </a:moveTo>
                <a:lnTo>
                  <a:pt x="1012258" y="0"/>
                </a:lnTo>
                <a:lnTo>
                  <a:pt x="1012258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900" kern="1200" dirty="0"/>
          </a:p>
        </p:txBody>
      </p:sp>
      <p:sp>
        <p:nvSpPr>
          <p:cNvPr id="15" name="Bent-Up Arrow 14"/>
          <p:cNvSpPr/>
          <p:nvPr/>
        </p:nvSpPr>
        <p:spPr>
          <a:xfrm rot="5400000">
            <a:off x="7131360" y="5340109"/>
            <a:ext cx="826770" cy="160585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13573812"/>
              <a:satOff val="-29792"/>
              <a:lumOff val="1847"/>
              <a:alphaOff val="0"/>
            </a:schemeClr>
          </a:fillRef>
          <a:effectRef idx="0">
            <a:schemeClr val="accent5">
              <a:tint val="50000"/>
              <a:hueOff val="13573812"/>
              <a:satOff val="-29792"/>
              <a:lumOff val="184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6465765" y="4755921"/>
            <a:ext cx="2374527" cy="974210"/>
          </a:xfrm>
          <a:custGeom>
            <a:avLst/>
            <a:gdLst>
              <a:gd name="connsiteX0" fmla="*/ 0 w 1391794"/>
              <a:gd name="connsiteY0" fmla="*/ 162401 h 974210"/>
              <a:gd name="connsiteX1" fmla="*/ 162401 w 1391794"/>
              <a:gd name="connsiteY1" fmla="*/ 0 h 974210"/>
              <a:gd name="connsiteX2" fmla="*/ 1229393 w 1391794"/>
              <a:gd name="connsiteY2" fmla="*/ 0 h 974210"/>
              <a:gd name="connsiteX3" fmla="*/ 1391794 w 1391794"/>
              <a:gd name="connsiteY3" fmla="*/ 162401 h 974210"/>
              <a:gd name="connsiteX4" fmla="*/ 1391794 w 1391794"/>
              <a:gd name="connsiteY4" fmla="*/ 811809 h 974210"/>
              <a:gd name="connsiteX5" fmla="*/ 1229393 w 1391794"/>
              <a:gd name="connsiteY5" fmla="*/ 974210 h 974210"/>
              <a:gd name="connsiteX6" fmla="*/ 162401 w 1391794"/>
              <a:gd name="connsiteY6" fmla="*/ 974210 h 974210"/>
              <a:gd name="connsiteX7" fmla="*/ 0 w 1391794"/>
              <a:gd name="connsiteY7" fmla="*/ 811809 h 974210"/>
              <a:gd name="connsiteX8" fmla="*/ 0 w 1391794"/>
              <a:gd name="connsiteY8" fmla="*/ 162401 h 97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1794" h="974210">
                <a:moveTo>
                  <a:pt x="0" y="162401"/>
                </a:moveTo>
                <a:cubicBezTo>
                  <a:pt x="0" y="72709"/>
                  <a:pt x="72709" y="0"/>
                  <a:pt x="162401" y="0"/>
                </a:cubicBezTo>
                <a:lnTo>
                  <a:pt x="1229393" y="0"/>
                </a:lnTo>
                <a:cubicBezTo>
                  <a:pt x="1319085" y="0"/>
                  <a:pt x="1391794" y="72709"/>
                  <a:pt x="1391794" y="162401"/>
                </a:cubicBezTo>
                <a:lnTo>
                  <a:pt x="1391794" y="811809"/>
                </a:lnTo>
                <a:cubicBezTo>
                  <a:pt x="1391794" y="901501"/>
                  <a:pt x="1319085" y="974210"/>
                  <a:pt x="1229393" y="974210"/>
                </a:cubicBezTo>
                <a:lnTo>
                  <a:pt x="162401" y="974210"/>
                </a:lnTo>
                <a:cubicBezTo>
                  <a:pt x="72709" y="974210"/>
                  <a:pt x="0" y="901501"/>
                  <a:pt x="0" y="811809"/>
                </a:cubicBezTo>
                <a:lnTo>
                  <a:pt x="0" y="1624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9655384"/>
              <a:satOff val="39074"/>
              <a:lumOff val="-46766"/>
              <a:alphaOff val="0"/>
            </a:schemeClr>
          </a:fillRef>
          <a:effectRef idx="0">
            <a:schemeClr val="accent5">
              <a:hueOff val="9655384"/>
              <a:satOff val="39074"/>
              <a:lumOff val="-467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146" tIns="116146" rIns="116146" bIns="11614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Training Phase</a:t>
            </a:r>
            <a:endParaRPr lang="en-US" sz="1800" kern="1200" dirty="0"/>
          </a:p>
        </p:txBody>
      </p:sp>
      <p:sp>
        <p:nvSpPr>
          <p:cNvPr id="17" name="Rectangle 16"/>
          <p:cNvSpPr/>
          <p:nvPr/>
        </p:nvSpPr>
        <p:spPr>
          <a:xfrm>
            <a:off x="8840292" y="4848834"/>
            <a:ext cx="1727004" cy="7874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8434500" y="5850281"/>
            <a:ext cx="2374527" cy="974210"/>
          </a:xfrm>
          <a:custGeom>
            <a:avLst/>
            <a:gdLst>
              <a:gd name="connsiteX0" fmla="*/ 0 w 1391794"/>
              <a:gd name="connsiteY0" fmla="*/ 162401 h 974210"/>
              <a:gd name="connsiteX1" fmla="*/ 162401 w 1391794"/>
              <a:gd name="connsiteY1" fmla="*/ 0 h 974210"/>
              <a:gd name="connsiteX2" fmla="*/ 1229393 w 1391794"/>
              <a:gd name="connsiteY2" fmla="*/ 0 h 974210"/>
              <a:gd name="connsiteX3" fmla="*/ 1391794 w 1391794"/>
              <a:gd name="connsiteY3" fmla="*/ 162401 h 974210"/>
              <a:gd name="connsiteX4" fmla="*/ 1391794 w 1391794"/>
              <a:gd name="connsiteY4" fmla="*/ 811809 h 974210"/>
              <a:gd name="connsiteX5" fmla="*/ 1229393 w 1391794"/>
              <a:gd name="connsiteY5" fmla="*/ 974210 h 974210"/>
              <a:gd name="connsiteX6" fmla="*/ 162401 w 1391794"/>
              <a:gd name="connsiteY6" fmla="*/ 974210 h 974210"/>
              <a:gd name="connsiteX7" fmla="*/ 0 w 1391794"/>
              <a:gd name="connsiteY7" fmla="*/ 811809 h 974210"/>
              <a:gd name="connsiteX8" fmla="*/ 0 w 1391794"/>
              <a:gd name="connsiteY8" fmla="*/ 162401 h 97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1794" h="974210">
                <a:moveTo>
                  <a:pt x="0" y="162401"/>
                </a:moveTo>
                <a:cubicBezTo>
                  <a:pt x="0" y="72709"/>
                  <a:pt x="72709" y="0"/>
                  <a:pt x="162401" y="0"/>
                </a:cubicBezTo>
                <a:lnTo>
                  <a:pt x="1229393" y="0"/>
                </a:lnTo>
                <a:cubicBezTo>
                  <a:pt x="1319085" y="0"/>
                  <a:pt x="1391794" y="72709"/>
                  <a:pt x="1391794" y="162401"/>
                </a:cubicBezTo>
                <a:lnTo>
                  <a:pt x="1391794" y="811809"/>
                </a:lnTo>
                <a:cubicBezTo>
                  <a:pt x="1391794" y="901501"/>
                  <a:pt x="1319085" y="974210"/>
                  <a:pt x="1229393" y="974210"/>
                </a:cubicBezTo>
                <a:lnTo>
                  <a:pt x="162401" y="974210"/>
                </a:lnTo>
                <a:cubicBezTo>
                  <a:pt x="72709" y="974210"/>
                  <a:pt x="0" y="901501"/>
                  <a:pt x="0" y="811809"/>
                </a:cubicBezTo>
                <a:lnTo>
                  <a:pt x="0" y="1624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2873845"/>
              <a:satOff val="52099"/>
              <a:lumOff val="-62355"/>
              <a:alphaOff val="0"/>
            </a:schemeClr>
          </a:fillRef>
          <a:effectRef idx="0">
            <a:schemeClr val="accent5">
              <a:hueOff val="12873845"/>
              <a:satOff val="52099"/>
              <a:lumOff val="-623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146" tIns="116146" rIns="116146" bIns="11614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Validation Phase</a:t>
            </a:r>
            <a:endParaRPr lang="en-US" sz="1800" kern="1200" dirty="0"/>
          </a:p>
        </p:txBody>
      </p:sp>
      <p:cxnSp>
        <p:nvCxnSpPr>
          <p:cNvPr id="20" name="Elbow Connector 19"/>
          <p:cNvCxnSpPr>
            <a:stCxn id="18" idx="3"/>
          </p:cNvCxnSpPr>
          <p:nvPr/>
        </p:nvCxnSpPr>
        <p:spPr>
          <a:xfrm flipH="1" flipV="1">
            <a:off x="4686253" y="1866540"/>
            <a:ext cx="6122774" cy="4146142"/>
          </a:xfrm>
          <a:prstGeom prst="bentConnector3">
            <a:avLst>
              <a:gd name="adj1" fmla="val -37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8" idx="3"/>
            <a:endCxn id="11" idx="0"/>
          </p:cNvCxnSpPr>
          <p:nvPr/>
        </p:nvCxnSpPr>
        <p:spPr>
          <a:xfrm flipH="1" flipV="1">
            <a:off x="4902818" y="2660114"/>
            <a:ext cx="5906209" cy="3352568"/>
          </a:xfrm>
          <a:prstGeom prst="bentConnector3">
            <a:avLst>
              <a:gd name="adj1" fmla="val -387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8" idx="3"/>
            <a:endCxn id="13" idx="3"/>
          </p:cNvCxnSpPr>
          <p:nvPr/>
        </p:nvCxnSpPr>
        <p:spPr>
          <a:xfrm flipH="1" flipV="1">
            <a:off x="6871555" y="3823962"/>
            <a:ext cx="3937472" cy="2188720"/>
          </a:xfrm>
          <a:prstGeom prst="bentConnector3">
            <a:avLst>
              <a:gd name="adj1" fmla="val -58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8" idx="3"/>
            <a:endCxn id="16" idx="3"/>
          </p:cNvCxnSpPr>
          <p:nvPr/>
        </p:nvCxnSpPr>
        <p:spPr>
          <a:xfrm flipH="1" flipV="1">
            <a:off x="8840292" y="4918322"/>
            <a:ext cx="1968735" cy="1094360"/>
          </a:xfrm>
          <a:prstGeom prst="bentConnector3">
            <a:avLst>
              <a:gd name="adj1" fmla="val -116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0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Storing information on the entire </a:t>
            </a:r>
            <a:r>
              <a:rPr lang="en-US" sz="2400" dirty="0" smtClean="0"/>
              <a:t>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Ability to work with incomplete </a:t>
            </a:r>
            <a:r>
              <a:rPr lang="en-US" sz="2400" dirty="0" smtClean="0"/>
              <a:t>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 err="1"/>
              <a:t>Having</a:t>
            </a:r>
            <a:r>
              <a:rPr lang="es-MX" sz="2400" dirty="0"/>
              <a:t> </a:t>
            </a:r>
            <a:r>
              <a:rPr lang="es-MX" sz="2400" dirty="0" err="1"/>
              <a:t>fault</a:t>
            </a:r>
            <a:r>
              <a:rPr lang="es-MX" sz="2400" dirty="0"/>
              <a:t> </a:t>
            </a:r>
            <a:r>
              <a:rPr lang="es-MX" sz="2400" dirty="0" err="1" smtClean="0"/>
              <a:t>tolerance</a:t>
            </a:r>
            <a:endParaRPr lang="es-MX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 err="1"/>
              <a:t>Having</a:t>
            </a:r>
            <a:r>
              <a:rPr lang="es-MX" sz="2400" dirty="0"/>
              <a:t> a </a:t>
            </a:r>
            <a:r>
              <a:rPr lang="es-MX" sz="2400" dirty="0" err="1"/>
              <a:t>distributed</a:t>
            </a:r>
            <a:r>
              <a:rPr lang="es-MX" sz="2400" dirty="0"/>
              <a:t> </a:t>
            </a:r>
            <a:r>
              <a:rPr lang="es-MX" sz="2400" dirty="0" err="1" smtClean="0"/>
              <a:t>memory</a:t>
            </a:r>
            <a:endParaRPr lang="es-MX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/>
              <a:t>Gradual </a:t>
            </a:r>
            <a:r>
              <a:rPr lang="es-MX" sz="2400" dirty="0" err="1" smtClean="0"/>
              <a:t>corruption</a:t>
            </a:r>
            <a:endParaRPr lang="es-MX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Ability to make machine </a:t>
            </a:r>
            <a:r>
              <a:rPr lang="en-US" sz="2400" dirty="0" smtClean="0"/>
              <a:t>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 err="1"/>
              <a:t>Parallel</a:t>
            </a:r>
            <a:r>
              <a:rPr lang="es-MX" sz="2400" dirty="0"/>
              <a:t> </a:t>
            </a:r>
            <a:r>
              <a:rPr lang="es-MX" sz="2400" dirty="0" err="1"/>
              <a:t>processing</a:t>
            </a:r>
            <a:r>
              <a:rPr lang="es-MX" sz="2400" dirty="0"/>
              <a:t> </a:t>
            </a:r>
            <a:r>
              <a:rPr lang="es-MX" sz="2400" dirty="0" err="1"/>
              <a:t>capability</a:t>
            </a:r>
            <a:endParaRPr lang="es-MX" sz="2400" dirty="0" smtClean="0"/>
          </a:p>
          <a:p>
            <a:endParaRPr lang="es-MX" sz="24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/>
              <a:t>Hardware </a:t>
            </a:r>
            <a:r>
              <a:rPr lang="es-MX" sz="2400" dirty="0" err="1" smtClean="0"/>
              <a:t>dependence</a:t>
            </a:r>
            <a:endParaRPr lang="es-MX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Unexplained behavior of the </a:t>
            </a:r>
            <a:r>
              <a:rPr lang="en-US" sz="2400" dirty="0" smtClean="0"/>
              <a:t>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Determination of proper network </a:t>
            </a:r>
            <a:r>
              <a:rPr lang="en-US" sz="2400" dirty="0" smtClean="0"/>
              <a:t>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Difficulty of showing the problem to the </a:t>
            </a:r>
            <a:r>
              <a:rPr lang="en-US" sz="2400" dirty="0" smtClean="0"/>
              <a:t>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duration of the network is unknown</a:t>
            </a:r>
            <a:endParaRPr lang="es-MX" sz="2400" dirty="0"/>
          </a:p>
        </p:txBody>
      </p:sp>
      <p:pic>
        <p:nvPicPr>
          <p:cNvPr id="6" name="Picture 5" descr="File:Approve icon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2" y="5923126"/>
            <a:ext cx="733264" cy="733264"/>
          </a:xfrm>
          <a:prstGeom prst="rect">
            <a:avLst/>
          </a:prstGeom>
        </p:spPr>
      </p:pic>
      <p:pic>
        <p:nvPicPr>
          <p:cNvPr id="7" name="Picture 6" descr="File:Process-stop.svg - Wikibooks, open books for an open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299" y="5676218"/>
            <a:ext cx="934874" cy="93487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Advantages</a:t>
            </a:r>
            <a:r>
              <a:rPr lang="es-MX" dirty="0" smtClean="0"/>
              <a:t> / </a:t>
            </a:r>
            <a:r>
              <a:rPr lang="es-MX" dirty="0" err="1" smtClean="0"/>
              <a:t>Disadvantages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79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AND  </a:t>
            </a:r>
            <a:r>
              <a:rPr lang="es-MX" dirty="0" err="1" smtClean="0"/>
              <a:t>function</a:t>
            </a:r>
            <a:r>
              <a:rPr lang="es-MX" dirty="0" smtClean="0"/>
              <a:t> </a:t>
            </a:r>
            <a:r>
              <a:rPr lang="es-MX" dirty="0" err="1" smtClean="0"/>
              <a:t>example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44" y="1549588"/>
            <a:ext cx="7730106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Example</a:t>
            </a:r>
            <a:endParaRPr lang="es-MX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365318"/>
            <a:ext cx="5249861" cy="1684534"/>
          </a:xfrm>
          <a:prstGeom prst="rect">
            <a:avLst/>
          </a:prstGeom>
        </p:spPr>
      </p:pic>
      <p:pic>
        <p:nvPicPr>
          <p:cNvPr id="7" name="Picture 6" descr="Apple Fruit PNG Transparent Free Images | PNG Onl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96" y="1447511"/>
            <a:ext cx="2917922" cy="1835613"/>
          </a:xfrm>
          <a:prstGeom prst="rect">
            <a:avLst/>
          </a:prstGeom>
        </p:spPr>
      </p:pic>
      <p:pic>
        <p:nvPicPr>
          <p:cNvPr id="8" name="Picture 7" descr="Orange PNG image, free downloa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452" y="3709861"/>
            <a:ext cx="1435228" cy="191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Backpropagation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6292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63" y="3969732"/>
            <a:ext cx="3477204" cy="2701468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MX" smtClean="0"/>
              <a:t>Back propagation algorithm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478" y="1376838"/>
            <a:ext cx="10302924" cy="480218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s-MX" sz="1900" dirty="0"/>
              <a:t>Backpropagation: A </a:t>
            </a:r>
            <a:r>
              <a:rPr lang="en-US" altLang="es-MX" sz="1900" b="1" dirty="0"/>
              <a:t>neural network </a:t>
            </a:r>
            <a:r>
              <a:rPr lang="en-US" altLang="es-MX" sz="1900" dirty="0"/>
              <a:t>learning algorithm 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s-MX" sz="1900" dirty="0"/>
              <a:t>Started by psychologists and neurobiologists to develop and test computational analogues of neurons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s-MX" sz="1900" dirty="0"/>
              <a:t>A neural network: A set of connected input/output units where each connection has a </a:t>
            </a:r>
            <a:r>
              <a:rPr lang="en-US" altLang="es-MX" sz="1900" b="1" dirty="0"/>
              <a:t>weight</a:t>
            </a:r>
            <a:r>
              <a:rPr lang="en-US" altLang="es-MX" sz="1900" dirty="0"/>
              <a:t> associated with it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s-MX" sz="1900" dirty="0"/>
              <a:t>During the learning phase, the </a:t>
            </a:r>
            <a:r>
              <a:rPr lang="en-US" altLang="es-MX" sz="1900" b="1" dirty="0"/>
              <a:t>network learns by adjusting the weights</a:t>
            </a:r>
            <a:r>
              <a:rPr lang="en-US" altLang="es-MX" sz="1900" dirty="0"/>
              <a:t> so as to be able to predict the correct class label of the input tuples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s-MX" sz="1900" dirty="0"/>
              <a:t>Also referred to as </a:t>
            </a:r>
            <a:r>
              <a:rPr lang="en-US" altLang="es-MX" sz="1900" b="1" dirty="0"/>
              <a:t>connectionist learning</a:t>
            </a:r>
            <a:r>
              <a:rPr lang="en-US" altLang="es-MX" sz="1900" dirty="0"/>
              <a:t> due to the connections between units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s-MX" sz="1900" dirty="0"/>
          </a:p>
        </p:txBody>
      </p:sp>
    </p:spTree>
    <p:extLst>
      <p:ext uri="{BB962C8B-B14F-4D97-AF65-F5344CB8AC3E}">
        <p14:creationId xmlns:p14="http://schemas.microsoft.com/office/powerpoint/2010/main" val="307137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62" y="3971498"/>
            <a:ext cx="5443129" cy="2835605"/>
          </a:xfrm>
          <a:prstGeom prst="rect">
            <a:avLst/>
          </a:prstGeom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MX" smtClean="0"/>
              <a:t>Contd..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2131" y="1395481"/>
            <a:ext cx="11129159" cy="5257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s-MX" sz="1800" dirty="0"/>
              <a:t>Iteratively process a set of training tuples &amp; compare the network's prediction with the actual known target value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s-MX" sz="1800" dirty="0"/>
              <a:t>For each training tuple, the weights are modified to </a:t>
            </a:r>
            <a:r>
              <a:rPr lang="en-US" altLang="es-MX" sz="1800" b="1" dirty="0"/>
              <a:t>minimize the mean squared error</a:t>
            </a:r>
            <a:r>
              <a:rPr lang="en-US" altLang="es-MX" sz="1800" dirty="0"/>
              <a:t> between the network's prediction and the actual target value 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s-MX" sz="1800" dirty="0"/>
              <a:t>Modifications are made in the “</a:t>
            </a:r>
            <a:r>
              <a:rPr lang="en-US" altLang="es-MX" sz="1800" b="1" dirty="0"/>
              <a:t>backwards</a:t>
            </a:r>
            <a:r>
              <a:rPr lang="en-US" altLang="es-MX" sz="1800" dirty="0"/>
              <a:t>” direction: from the output layer, through each hidden layer down to the first hidden layer, hence “</a:t>
            </a:r>
            <a:r>
              <a:rPr lang="en-US" altLang="es-MX" sz="1800" b="1" dirty="0"/>
              <a:t>backpropagation</a:t>
            </a:r>
            <a:r>
              <a:rPr lang="en-US" altLang="es-MX" sz="1800" dirty="0"/>
              <a:t>”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s-MX" sz="1800" dirty="0"/>
              <a:t>Steps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s-MX" sz="1800" dirty="0"/>
              <a:t>Initialize weights (to small random #s) and biases in the network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s-MX" sz="1800" dirty="0"/>
              <a:t>Propagate the inputs forward (by applying activation function) 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s-MX" sz="1800" dirty="0" err="1"/>
              <a:t>Backpropagate</a:t>
            </a:r>
            <a:r>
              <a:rPr lang="en-US" altLang="es-MX" sz="1800" dirty="0"/>
              <a:t> the error (by updating weights and biases)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s-MX" sz="1800" dirty="0"/>
              <a:t>Terminating condition (when error is very small, etc.)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s-MX" sz="1800" dirty="0"/>
          </a:p>
        </p:txBody>
      </p:sp>
    </p:spTree>
    <p:extLst>
      <p:ext uri="{BB962C8B-B14F-4D97-AF65-F5344CB8AC3E}">
        <p14:creationId xmlns:p14="http://schemas.microsoft.com/office/powerpoint/2010/main" val="299365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MX" sz="2800"/>
              <a:t>Contd..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963" y="1600200"/>
            <a:ext cx="10333037" cy="52578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s-MX" sz="2000" dirty="0"/>
              <a:t>Efficiency of backpropagation: Each epoch (one </a:t>
            </a:r>
            <a:r>
              <a:rPr lang="en-US" altLang="es-MX" sz="2000" dirty="0" err="1"/>
              <a:t>interation</a:t>
            </a:r>
            <a:r>
              <a:rPr lang="en-US" altLang="es-MX" sz="2000" dirty="0"/>
              <a:t> through the training set) takes O(|D| * </a:t>
            </a:r>
            <a:r>
              <a:rPr lang="en-US" altLang="es-MX" sz="2000" i="1" dirty="0"/>
              <a:t>w</a:t>
            </a:r>
            <a:r>
              <a:rPr lang="en-US" altLang="es-MX" sz="2000" dirty="0"/>
              <a:t>), with |D| tuples and </a:t>
            </a:r>
            <a:r>
              <a:rPr lang="en-US" altLang="es-MX" sz="2000" i="1" dirty="0"/>
              <a:t>w</a:t>
            </a:r>
            <a:r>
              <a:rPr lang="en-US" altLang="es-MX" sz="2000" dirty="0"/>
              <a:t> weights, but # of epochs can be exponential to n, the number of inputs, in the worst case</a:t>
            </a: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s-MX" sz="2000" dirty="0"/>
              <a:t> Rule extraction from networks: network pruning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s-MX" sz="1900" dirty="0"/>
              <a:t>Simplify the network structure by removing weighted links that have the least effect on the trained network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s-MX" sz="1900" dirty="0"/>
              <a:t>Then perform link, unit, or activation value clustering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s-MX" sz="1900" dirty="0"/>
              <a:t>The set of input and activation values are studied to derive rules describing the relationship between the input and hidden unit layers</a:t>
            </a: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s-MX" sz="2000" dirty="0"/>
              <a:t>Sensitivity analysis: assess the impact that a given input variable has on a network output.  The knowledge gained from this analysis can be represented in rules</a:t>
            </a:r>
          </a:p>
          <a:p>
            <a:pPr lvl="1" eaLnBrk="1" hangingPunct="1">
              <a:lnSpc>
                <a:spcPct val="110000"/>
              </a:lnSpc>
            </a:pPr>
            <a:endParaRPr lang="en-US" altLang="es-MX" sz="2300" dirty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s-MX" sz="2000" dirty="0"/>
          </a:p>
        </p:txBody>
      </p:sp>
    </p:spTree>
    <p:extLst>
      <p:ext uri="{BB962C8B-B14F-4D97-AF65-F5344CB8AC3E}">
        <p14:creationId xmlns:p14="http://schemas.microsoft.com/office/powerpoint/2010/main" val="1859258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MX" sz="2000"/>
              <a:t>Two phases: propagation and weight update.</a:t>
            </a:r>
            <a:r>
              <a:rPr lang="en-US" altLang="es-MX" sz="2000" b="1"/>
              <a:t/>
            </a:r>
            <a:br>
              <a:rPr lang="en-US" altLang="es-MX" sz="2000" b="1"/>
            </a:br>
            <a:endParaRPr lang="en-US" altLang="es-MX" sz="2000" b="1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s-MX" sz="2100" b="1" dirty="0"/>
              <a:t>Phase 1: Propagation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s-MX" sz="2100" dirty="0"/>
              <a:t>Each propagation involves the following steps: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altLang="es-MX" sz="2100" dirty="0"/>
              <a:t>Forward propagation of a training pattern's input through the neural network in order to generate the propagation's output activations.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altLang="es-MX" sz="2100" dirty="0"/>
              <a:t>Back propagation of the propagation's output activations through the neural network using the training pattern's target in order to generate the deltas of all output and hidden neurons.</a:t>
            </a:r>
          </a:p>
        </p:txBody>
      </p:sp>
    </p:spTree>
    <p:extLst>
      <p:ext uri="{BB962C8B-B14F-4D97-AF65-F5344CB8AC3E}">
        <p14:creationId xmlns:p14="http://schemas.microsoft.com/office/powerpoint/2010/main" val="372871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Neural Networks</a:t>
            </a:r>
            <a:endParaRPr lang="es-MX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6388" y="1392916"/>
            <a:ext cx="11649075" cy="53292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Neural networks are a set of algorithms, modeled loosely after the human brain, that are designed to recognize patterns. 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They </a:t>
            </a:r>
            <a:r>
              <a:rPr lang="en-US" dirty="0"/>
              <a:t>interpret sensory data through a kind of machine perception, labeling or clustering raw input. 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693" y="4057533"/>
            <a:ext cx="3070770" cy="2292841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306388" y="3824492"/>
            <a:ext cx="8043766" cy="182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5000"/>
              </a:spcAft>
              <a:defRPr sz="3200">
                <a:solidFill>
                  <a:schemeClr val="tx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Calibri Light" panose="020F0302020204030204" pitchFamily="34" charset="0"/>
              </a:defRPr>
            </a:lvl1pPr>
            <a:lvl2pPr marL="4000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Calibri Light" panose="020F0302020204030204" pitchFamily="34" charset="0"/>
                <a:ea typeface="MS PGothic" panose="020B0600070205080204" pitchFamily="34" charset="-128"/>
              </a:defRPr>
            </a:lvl2pPr>
            <a:lvl3pPr marL="742950" indent="-22860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2600" i="1">
                <a:solidFill>
                  <a:schemeClr val="tx1"/>
                </a:solidFill>
                <a:latin typeface="Calibri Light" panose="020F0302020204030204" pitchFamily="34" charset="0"/>
                <a:ea typeface="MS PGothic" panose="020B0600070205080204" pitchFamily="34" charset="-128"/>
              </a:defRPr>
            </a:lvl3pPr>
            <a:lvl4pPr marL="1258888" indent="-228600" algn="l" rtl="0" eaLnBrk="0" fontAlgn="base" hangingPunct="0">
              <a:spcBef>
                <a:spcPct val="4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Calibri Light" panose="020F0302020204030204" pitchFamily="34" charset="0"/>
                <a:ea typeface="MS PGothic" panose="020B0600070205080204" pitchFamily="34" charset="-128"/>
              </a:defRPr>
            </a:lvl4pPr>
            <a:lvl5pPr marL="1422400" indent="4064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anose="020B0600070205080204" pitchFamily="34" charset="-128"/>
              </a:defRPr>
            </a:lvl5pPr>
            <a:lvl6pPr marL="18796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3368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7940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2512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 smtClean="0"/>
              <a:t>The patterns they recognize are numerical, contained in vectors, into which all real-world data, be it images, sound, text or time series, must be translated.</a:t>
            </a:r>
            <a:endParaRPr lang="es-MX" kern="0" dirty="0"/>
          </a:p>
        </p:txBody>
      </p:sp>
    </p:spTree>
    <p:extLst>
      <p:ext uri="{BB962C8B-B14F-4D97-AF65-F5344CB8AC3E}">
        <p14:creationId xmlns:p14="http://schemas.microsoft.com/office/powerpoint/2010/main" val="13804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MX" smtClean="0"/>
              <a:t>Contd..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963" y="1591126"/>
            <a:ext cx="7703568" cy="39354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s-MX" sz="2800" b="1" dirty="0"/>
              <a:t>Phase 2: Weight update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s-MX" sz="2800" dirty="0"/>
              <a:t>For each weight-synapse:</a:t>
            </a:r>
          </a:p>
          <a:p>
            <a:pPr marL="457200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altLang="es-MX" sz="2800" dirty="0"/>
              <a:t>Multiply its output delta and input activation to get the gradient of the weight.</a:t>
            </a:r>
          </a:p>
          <a:p>
            <a:pPr marL="457200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altLang="es-MX" sz="2800" dirty="0"/>
              <a:t>Bring the weight in the opposite direction of the gradient by subtracting a ratio of it from the </a:t>
            </a:r>
            <a:r>
              <a:rPr lang="en-US" altLang="es-MX" sz="2800" dirty="0" smtClean="0"/>
              <a:t>weight.</a:t>
            </a:r>
          </a:p>
          <a:p>
            <a:pPr marL="457200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altLang="es-MX" sz="2800" dirty="0" smtClean="0"/>
              <a:t>Repeat </a:t>
            </a:r>
            <a:r>
              <a:rPr lang="en-US" altLang="es-MX" sz="2800" dirty="0"/>
              <a:t>the phase 1 and 2 until the performance of the network is good enough.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s-MX" sz="2800" dirty="0"/>
          </a:p>
        </p:txBody>
      </p:sp>
      <p:sp>
        <p:nvSpPr>
          <p:cNvPr id="2" name="Rectangular Callout 1"/>
          <p:cNvSpPr/>
          <p:nvPr/>
        </p:nvSpPr>
        <p:spPr>
          <a:xfrm>
            <a:off x="8619723" y="2746789"/>
            <a:ext cx="3471080" cy="1893449"/>
          </a:xfrm>
          <a:prstGeom prst="wedgeRectCallout">
            <a:avLst>
              <a:gd name="adj1" fmla="val -79557"/>
              <a:gd name="adj2" fmla="val -3184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25000"/>
              </a:spcAft>
            </a:pPr>
            <a:r>
              <a:rPr lang="en-US" altLang="es-MX" dirty="0">
                <a:solidFill>
                  <a:schemeClr val="tx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Calibri Light" panose="020F0302020204030204" pitchFamily="34" charset="0"/>
              </a:rPr>
              <a:t>This ratio influences the speed and quality of learning; it is called the learning rate. </a:t>
            </a:r>
            <a:r>
              <a:rPr lang="en-US" altLang="es-MX" dirty="0">
                <a:solidFill>
                  <a:schemeClr val="tx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Calibri Light" panose="020F0302020204030204" pitchFamily="34" charset="0"/>
              </a:rPr>
              <a:t>The sign of the gradient of a weight indicates where the error is increasing, this is why the weight must be updated in the opposite direction</a:t>
            </a:r>
            <a:r>
              <a:rPr lang="en-US" altLang="es-MX" dirty="0" smtClean="0">
                <a:solidFill>
                  <a:schemeClr val="tx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Calibri Light" panose="020F0302020204030204" pitchFamily="34" charset="0"/>
              </a:rPr>
              <a:t>.</a:t>
            </a:r>
            <a:endParaRPr lang="en-US" altLang="es-MX" dirty="0">
              <a:solidFill>
                <a:schemeClr val="tx1"/>
              </a:solidFill>
              <a:latin typeface="Calibri Light" panose="020F0302020204030204" pitchFamily="34" charset="0"/>
              <a:ea typeface="MS PGothic" panose="020B0600070205080204" pitchFamily="34" charset="-128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69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 dirty="0" smtClean="0"/>
              <a:t>P/C</a:t>
            </a:r>
            <a:endParaRPr lang="es-MX" altLang="es-MX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963" y="1600200"/>
            <a:ext cx="10106025" cy="50307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s-MX" sz="2500" dirty="0"/>
              <a:t>Weakness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s-MX" sz="1900" dirty="0"/>
              <a:t>Long training time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s-MX" sz="1900" dirty="0"/>
              <a:t>Require a number of parameters typically best determined empirically, e.g., the network topology or ``structure."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s-MX" sz="1900" dirty="0"/>
              <a:t>Poor interpretability: Difficult to interpret the symbolic meaning behind the learned weights and of ``hidden units" in the network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s-MX" sz="2500" dirty="0"/>
              <a:t>Strength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s-MX" sz="1900" dirty="0"/>
              <a:t>High tolerance to noisy data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s-MX" sz="1900" dirty="0"/>
              <a:t>Ability to classify untrained patterns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s-MX" sz="1900" dirty="0"/>
              <a:t>Well-suited for continuous-valued inputs and outputs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s-MX" sz="1900" dirty="0"/>
              <a:t>Successful on a wide array of real-world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s-MX" sz="1900" dirty="0"/>
              <a:t>Algorithms are inherently parallel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s-MX" sz="1900" dirty="0"/>
              <a:t>Techniques have recently been developed for the extraction of rules from trained neural networks</a:t>
            </a:r>
          </a:p>
          <a:p>
            <a:pPr eaLnBrk="1" hangingPunct="1">
              <a:lnSpc>
                <a:spcPct val="90000"/>
              </a:lnSpc>
            </a:pPr>
            <a:endParaRPr lang="en-US" altLang="es-MX" sz="2100" dirty="0"/>
          </a:p>
        </p:txBody>
      </p:sp>
    </p:spTree>
    <p:extLst>
      <p:ext uri="{BB962C8B-B14F-4D97-AF65-F5344CB8AC3E}">
        <p14:creationId xmlns:p14="http://schemas.microsoft.com/office/powerpoint/2010/main" val="3356783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CONVOLUTIONAL NEURAL NETWORKS</a:t>
            </a:r>
            <a:endParaRPr lang="es-MX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603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Introduction</a:t>
            </a:r>
            <a:endParaRPr lang="es-MX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Convolutional Neural Network (</a:t>
            </a:r>
            <a:r>
              <a:rPr lang="en-US" sz="2000" dirty="0" err="1"/>
              <a:t>ConvNet</a:t>
            </a:r>
            <a:r>
              <a:rPr lang="en-US" sz="2000" dirty="0"/>
              <a:t>/CNN) is a Deep Learning algorithm which can take in an input image, assign importance (learnable weights and biases) to various aspects/objects in the image and be able to differentiate one from the other. The pre-processing required in a </a:t>
            </a:r>
            <a:r>
              <a:rPr lang="en-US" sz="2000" dirty="0" err="1"/>
              <a:t>ConvNet</a:t>
            </a:r>
            <a:r>
              <a:rPr lang="en-US" sz="2000" dirty="0"/>
              <a:t> is much lower as compared to other classification algorithms. While in primitive methods filters are hand-engineered, with enough training, </a:t>
            </a:r>
            <a:r>
              <a:rPr lang="en-US" sz="2000" dirty="0" err="1"/>
              <a:t>ConvNets</a:t>
            </a:r>
            <a:r>
              <a:rPr lang="en-US" sz="2000" dirty="0"/>
              <a:t> have the ability to learn these filters/characteristics.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architecture of a </a:t>
            </a:r>
            <a:r>
              <a:rPr lang="en-US" sz="2000" dirty="0" err="1"/>
              <a:t>ConvNet</a:t>
            </a:r>
            <a:r>
              <a:rPr lang="en-US" sz="2000" dirty="0"/>
              <a:t> is analogous to that of the connectivity pattern of Neurons in the Human Brain and was inspired by the organization of the Visual Cortex. Individual neurons respond to stimuli only in a restricted region of the visual field known as the Receptive Field. A collection of such fields overlap to cover the entire visual area</a:t>
            </a:r>
            <a:endParaRPr lang="es-MX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71" y="4179373"/>
            <a:ext cx="4781266" cy="255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9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491" y="1408113"/>
            <a:ext cx="3843627" cy="28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Terminology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388" y="1408113"/>
            <a:ext cx="8182519" cy="53292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 err="1" smtClean="0"/>
              <a:t>Pooling</a:t>
            </a:r>
            <a:endParaRPr lang="es-MX" sz="2800" b="1" dirty="0" smtClean="0"/>
          </a:p>
          <a:p>
            <a:pPr marL="514350" lvl="1" indent="-457200">
              <a:buFont typeface="Arial" panose="020B0604020202020204" pitchFamily="34" charset="0"/>
              <a:buChar char="•"/>
            </a:pPr>
            <a:r>
              <a:rPr lang="es-MX" sz="2400" dirty="0" smtClean="0"/>
              <a:t>Reduce </a:t>
            </a:r>
            <a:r>
              <a:rPr lang="en-US" sz="2400" dirty="0" smtClean="0"/>
              <a:t>the </a:t>
            </a:r>
            <a:r>
              <a:rPr lang="en-US" sz="2400" dirty="0"/>
              <a:t>dimensions of the data by combining the outputs of neuron clusters at one layer into a single neuron in the next layer</a:t>
            </a:r>
            <a:r>
              <a:rPr lang="en-US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Convolution</a:t>
            </a:r>
          </a:p>
          <a:p>
            <a:pPr marL="51435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Is </a:t>
            </a:r>
            <a:r>
              <a:rPr lang="en-US" sz="2400" dirty="0"/>
              <a:t>a mathematical operation on two functions (f and g) that produces a third function expressing how the shape of one is modified by the other. The term convolution refers to both the result function and to the process of computing it</a:t>
            </a:r>
            <a:endParaRPr lang="es-MX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88" y="5476337"/>
            <a:ext cx="2060066" cy="11805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035" y="5476337"/>
            <a:ext cx="2129049" cy="12021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032" y="5413328"/>
            <a:ext cx="2340495" cy="132402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538484" y="5854890"/>
            <a:ext cx="382137" cy="58685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ight Arrow 11"/>
          <p:cNvSpPr/>
          <p:nvPr/>
        </p:nvSpPr>
        <p:spPr>
          <a:xfrm>
            <a:off x="5345113" y="5868537"/>
            <a:ext cx="427890" cy="518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ight Arrow 13"/>
          <p:cNvSpPr/>
          <p:nvPr/>
        </p:nvSpPr>
        <p:spPr>
          <a:xfrm>
            <a:off x="8456101" y="5807294"/>
            <a:ext cx="427890" cy="518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5383" y="5117558"/>
            <a:ext cx="2207028" cy="16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10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67" y="4618020"/>
            <a:ext cx="5431810" cy="2158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02" y="4065555"/>
            <a:ext cx="2025698" cy="2876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Padding</a:t>
            </a:r>
            <a:r>
              <a:rPr lang="es-MX" dirty="0" smtClean="0"/>
              <a:t> and </a:t>
            </a:r>
            <a:r>
              <a:rPr lang="es-MX" dirty="0" err="1" smtClean="0"/>
              <a:t>Stride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8764"/>
            <a:ext cx="11649075" cy="34663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000" b="1" dirty="0" err="1" smtClean="0"/>
              <a:t>Stride</a:t>
            </a:r>
            <a:r>
              <a:rPr lang="es-MX" sz="2000" dirty="0" smtClean="0"/>
              <a:t> </a:t>
            </a:r>
            <a:r>
              <a:rPr lang="en-US" sz="2000" dirty="0" smtClean="0"/>
              <a:t>is a parameter of the neural network's filter that modifies the amount of movement over the image or video.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If the filter size is 3x3 pixels, the contained nine pixels will be converted down to 1 pixel in the output layer. Naturally, as the stride, or movement, is increased, the resulting output will be smaller. Stride is a parameter that works in conjunction with </a:t>
            </a:r>
            <a:r>
              <a:rPr lang="en-US" sz="2000" b="1" dirty="0"/>
              <a:t>padding</a:t>
            </a:r>
            <a:r>
              <a:rPr lang="en-US" sz="2000" dirty="0"/>
              <a:t>, the feature that adds blank, or empty pixels to the frame of the image to allow for a minimized reduction of size in the output layer. 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Roughly</a:t>
            </a:r>
            <a:r>
              <a:rPr lang="en-US" sz="2000" dirty="0"/>
              <a:t>, it is a way of increasing the size of an image, to counteract the fact that stride reduces the size. Padding and stride are the foundational parameters of any convolutional neural network. 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411660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Classification — Fully Connected Layer (FC Layer</a:t>
            </a:r>
            <a:r>
              <a:rPr lang="en-US" sz="4000" dirty="0" smtClean="0"/>
              <a:t>)</a:t>
            </a:r>
            <a:endParaRPr lang="es-MX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63" y="1368686"/>
            <a:ext cx="9119666" cy="53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8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4266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024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731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657" t="14726" r="12798" b="2687"/>
          <a:stretch/>
        </p:blipFill>
        <p:spPr>
          <a:xfrm>
            <a:off x="216018" y="155243"/>
            <a:ext cx="10362881" cy="65458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25359" y="6028721"/>
            <a:ext cx="8766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brain consists of a large number (approximately 1011) of highly connected elements (approximately 104 connections per element) called </a:t>
            </a:r>
            <a:r>
              <a:rPr lang="es-MX" b="1" dirty="0" err="1"/>
              <a:t>neurons</a:t>
            </a:r>
            <a:r>
              <a:rPr lang="es-MX" b="1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4126176" y="4405380"/>
            <a:ext cx="391235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The dendrites. </a:t>
            </a:r>
            <a:r>
              <a:rPr lang="en-US" sz="1600" dirty="0"/>
              <a:t>These are tree-like receptive networks of nerve fibers that carry electrical signals into the cell body</a:t>
            </a:r>
            <a:endParaRPr lang="es-MX" sz="1600" dirty="0"/>
          </a:p>
        </p:txBody>
      </p:sp>
      <p:sp>
        <p:nvSpPr>
          <p:cNvPr id="9" name="Rectangle 8"/>
          <p:cNvSpPr/>
          <p:nvPr/>
        </p:nvSpPr>
        <p:spPr>
          <a:xfrm>
            <a:off x="327079" y="95815"/>
            <a:ext cx="3466770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The cell body. </a:t>
            </a:r>
            <a:r>
              <a:rPr lang="en-US" sz="1400" dirty="0"/>
              <a:t>The cell body effectively sums and thresholds these </a:t>
            </a:r>
            <a:r>
              <a:rPr lang="es-MX" sz="1400" dirty="0" err="1"/>
              <a:t>incoming</a:t>
            </a:r>
            <a:r>
              <a:rPr lang="es-MX" sz="1400" dirty="0"/>
              <a:t> </a:t>
            </a:r>
            <a:r>
              <a:rPr lang="es-MX" sz="1400" dirty="0" err="1"/>
              <a:t>signals</a:t>
            </a:r>
            <a:r>
              <a:rPr lang="es-MX" sz="1400" dirty="0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92366" y="3428147"/>
            <a:ext cx="3256323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The axon. </a:t>
            </a:r>
            <a:r>
              <a:rPr lang="en-US" sz="1400" dirty="0"/>
              <a:t>The axon is a single long fiber that carries the signal from the cell body out to other neurons.</a:t>
            </a:r>
          </a:p>
        </p:txBody>
      </p:sp>
      <p:sp>
        <p:nvSpPr>
          <p:cNvPr id="16" name="Freeform 15"/>
          <p:cNvSpPr/>
          <p:nvPr/>
        </p:nvSpPr>
        <p:spPr>
          <a:xfrm>
            <a:off x="3753134" y="450376"/>
            <a:ext cx="2033517" cy="1078173"/>
          </a:xfrm>
          <a:custGeom>
            <a:avLst/>
            <a:gdLst>
              <a:gd name="connsiteX0" fmla="*/ 0 w 2033517"/>
              <a:gd name="connsiteY0" fmla="*/ 0 h 1078173"/>
              <a:gd name="connsiteX1" fmla="*/ 2006221 w 2033517"/>
              <a:gd name="connsiteY1" fmla="*/ 13648 h 1078173"/>
              <a:gd name="connsiteX2" fmla="*/ 2033517 w 2033517"/>
              <a:gd name="connsiteY2" fmla="*/ 1078173 h 1078173"/>
              <a:gd name="connsiteX3" fmla="*/ 2033517 w 2033517"/>
              <a:gd name="connsiteY3" fmla="*/ 1078173 h 107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517" h="1078173">
                <a:moveTo>
                  <a:pt x="0" y="0"/>
                </a:moveTo>
                <a:lnTo>
                  <a:pt x="2006221" y="13648"/>
                </a:lnTo>
                <a:lnTo>
                  <a:pt x="2033517" y="1078173"/>
                </a:lnTo>
                <a:lnTo>
                  <a:pt x="2033517" y="1078173"/>
                </a:ln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angle 16"/>
          <p:cNvSpPr/>
          <p:nvPr/>
        </p:nvSpPr>
        <p:spPr>
          <a:xfrm>
            <a:off x="8692366" y="155243"/>
            <a:ext cx="2172194" cy="1169551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The point of contact between an axon of one cell and a dendrite of another cell is called a synapse.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57537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Artificial neural </a:t>
            </a:r>
            <a:r>
              <a:rPr lang="es-MX" dirty="0" err="1" smtClean="0"/>
              <a:t>networks</a:t>
            </a:r>
            <a:endParaRPr lang="es-MX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62" y="1506556"/>
            <a:ext cx="11368170" cy="4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1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Features</a:t>
            </a:r>
            <a:r>
              <a:rPr lang="es-MX" dirty="0" smtClean="0"/>
              <a:t> of </a:t>
            </a:r>
            <a:r>
              <a:rPr lang="es-MX" dirty="0" err="1" smtClean="0"/>
              <a:t>ANNs</a:t>
            </a:r>
            <a:endParaRPr lang="es-MX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156662"/>
              </p:ext>
            </p:extLst>
          </p:nvPr>
        </p:nvGraphicFramePr>
        <p:xfrm>
          <a:off x="805218" y="1524000"/>
          <a:ext cx="10304061" cy="5184281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434687">
                  <a:extLst>
                    <a:ext uri="{9D8B030D-6E8A-4147-A177-3AD203B41FA5}">
                      <a16:colId xmlns:a16="http://schemas.microsoft.com/office/drawing/2014/main" val="4013432019"/>
                    </a:ext>
                  </a:extLst>
                </a:gridCol>
                <a:gridCol w="3434687">
                  <a:extLst>
                    <a:ext uri="{9D8B030D-6E8A-4147-A177-3AD203B41FA5}">
                      <a16:colId xmlns:a16="http://schemas.microsoft.com/office/drawing/2014/main" val="2446733719"/>
                    </a:ext>
                  </a:extLst>
                </a:gridCol>
                <a:gridCol w="3434687">
                  <a:extLst>
                    <a:ext uri="{9D8B030D-6E8A-4147-A177-3AD203B41FA5}">
                      <a16:colId xmlns:a16="http://schemas.microsoft.com/office/drawing/2014/main" val="3157031765"/>
                    </a:ext>
                  </a:extLst>
                </a:gridCol>
              </a:tblGrid>
              <a:tr h="53728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CHARACTERISTIC</a:t>
                      </a:r>
                      <a:endParaRPr lang="es-MX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TRADITIONAL METHODS</a:t>
                      </a:r>
                      <a:endParaRPr lang="es-MX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ARTIFICIAL NEURAL NETWORKS</a:t>
                      </a:r>
                      <a:endParaRPr lang="es-MX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938909"/>
                  </a:ext>
                </a:extLst>
              </a:tr>
              <a:tr h="30431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Logics</a:t>
                      </a:r>
                      <a:endParaRPr lang="es-MX" sz="1600" b="1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Deductive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Inductive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9925432"/>
                  </a:ext>
                </a:extLst>
              </a:tr>
              <a:tr h="30431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Processing principle</a:t>
                      </a:r>
                      <a:endParaRPr lang="es-MX" sz="1600" b="1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Logical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Gestalt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8072736"/>
                  </a:ext>
                </a:extLst>
              </a:tr>
              <a:tr h="41294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Processing style</a:t>
                      </a:r>
                      <a:endParaRPr lang="es-MX" sz="1600" b="1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Distributed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Parallel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263550"/>
                  </a:ext>
                </a:extLst>
              </a:tr>
              <a:tr h="59841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 realised through</a:t>
                      </a:r>
                      <a:endParaRPr lang="es-MX" sz="1600" b="1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Concepts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rules, </a:t>
                      </a:r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calculations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Concepts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, </a:t>
                      </a:r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images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categories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maps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1730821"/>
                  </a:ext>
                </a:extLst>
              </a:tr>
              <a:tr h="53728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Connection between concepts</a:t>
                      </a:r>
                      <a:endParaRPr lang="es-MX" sz="1600" b="1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Programmed</a:t>
                      </a:r>
                      <a:r>
                        <a:rPr lang="es-MX" sz="1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priori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evolving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1433495"/>
                  </a:ext>
                </a:extLst>
              </a:tr>
              <a:tr h="82589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Programming</a:t>
                      </a:r>
                      <a:endParaRPr lang="es-MX" sz="1600" b="1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Through a limited of rigid rules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Self-programmable (given an </a:t>
                      </a:r>
                      <a:r>
                        <a:rPr lang="en-US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appropiate</a:t>
                      </a:r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architecture)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3181548"/>
                  </a:ext>
                </a:extLst>
              </a:tr>
              <a:tr h="53728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endParaRPr lang="es-MX" sz="1600" b="1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rules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examples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analogies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5391325"/>
                  </a:ext>
                </a:extLst>
              </a:tr>
              <a:tr h="80134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Self-learning</a:t>
                      </a:r>
                      <a:endParaRPr lang="es-MX" sz="1600" b="1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Through internal algorithmic parameters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Continously</a:t>
                      </a:r>
                      <a:r>
                        <a:rPr lang="es-MX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adaptable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799714"/>
                  </a:ext>
                </a:extLst>
              </a:tr>
              <a:tr h="30431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Tolerance</a:t>
                      </a:r>
                      <a:r>
                        <a:rPr lang="es-MX" sz="1600" b="1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error</a:t>
                      </a:r>
                      <a:endParaRPr lang="es-MX" sz="16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Mostly none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Inherent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292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2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r>
              <a:rPr lang="es-MX" dirty="0" err="1"/>
              <a:t>ANNs</a:t>
            </a:r>
            <a:r>
              <a:rPr lang="es-MX" dirty="0"/>
              <a:t> – </a:t>
            </a:r>
            <a:r>
              <a:rPr lang="es-MX" dirty="0" err="1"/>
              <a:t>some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Learning from </a:t>
            </a:r>
            <a:r>
              <a:rPr lang="en-US" sz="2400" dirty="0" smtClean="0"/>
              <a:t>examples( </a:t>
            </a:r>
            <a:r>
              <a:rPr lang="en-US" sz="2400" dirty="0"/>
              <a:t>labeled or </a:t>
            </a:r>
            <a:r>
              <a:rPr lang="en-US" sz="2400" dirty="0" smtClean="0"/>
              <a:t>unlabeled 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/>
              <a:t>Adaptivity</a:t>
            </a:r>
            <a:r>
              <a:rPr lang="en-US" sz="2400" dirty="0" smtClean="0"/>
              <a:t> (changing </a:t>
            </a:r>
            <a:r>
              <a:rPr lang="en-US" sz="2400" dirty="0"/>
              <a:t>the connection strengths to learn </a:t>
            </a:r>
            <a:r>
              <a:rPr lang="en-US" sz="2400" dirty="0" smtClean="0"/>
              <a:t>things)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Non-linearity (the </a:t>
            </a:r>
            <a:r>
              <a:rPr lang="en-US" sz="2400" dirty="0"/>
              <a:t>non-linear activation functions are </a:t>
            </a:r>
            <a:r>
              <a:rPr lang="en-US" sz="2400" dirty="0" smtClean="0"/>
              <a:t>essential)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Fault </a:t>
            </a:r>
            <a:r>
              <a:rPr lang="en-US" sz="2400" dirty="0" smtClean="0"/>
              <a:t>tolerance (if </a:t>
            </a:r>
            <a:r>
              <a:rPr lang="en-US" sz="2400" dirty="0"/>
              <a:t>one of the neurons or connections is damaged, the </a:t>
            </a:r>
            <a:r>
              <a:rPr lang="en-US" sz="2400" dirty="0" smtClean="0"/>
              <a:t>whole network </a:t>
            </a:r>
            <a:r>
              <a:rPr lang="en-US" sz="2400" dirty="0"/>
              <a:t>still works quite </a:t>
            </a:r>
            <a:r>
              <a:rPr lang="en-US" sz="2400" dirty="0" smtClean="0"/>
              <a:t>well)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Thus, they might be better alternatives than classical solutions </a:t>
            </a:r>
            <a:r>
              <a:rPr lang="en-US" sz="2400" dirty="0" smtClean="0"/>
              <a:t>for problems </a:t>
            </a:r>
            <a:r>
              <a:rPr lang="en-US" sz="2400" dirty="0" err="1"/>
              <a:t>characterised</a:t>
            </a:r>
            <a:r>
              <a:rPr lang="en-US" sz="2400" dirty="0"/>
              <a:t> </a:t>
            </a:r>
            <a:r>
              <a:rPr lang="en-US" sz="2400" dirty="0" smtClean="0"/>
              <a:t>by:</a:t>
            </a:r>
          </a:p>
          <a:p>
            <a:pPr lvl="1" algn="ctr">
              <a:buFont typeface="Arial" panose="020B0604020202020204" pitchFamily="34" charset="0"/>
              <a:buChar char="•"/>
            </a:pPr>
            <a:r>
              <a:rPr lang="en-US" sz="2200" dirty="0" smtClean="0"/>
              <a:t>high </a:t>
            </a:r>
            <a:r>
              <a:rPr lang="en-US" sz="2200" dirty="0"/>
              <a:t>dimensionality, noisy, imprecise or imperfect data; </a:t>
            </a:r>
            <a:r>
              <a:rPr lang="en-US" sz="2200" dirty="0" smtClean="0"/>
              <a:t>and</a:t>
            </a:r>
          </a:p>
          <a:p>
            <a:pPr lvl="1" algn="ctr">
              <a:buFont typeface="Arial" panose="020B0604020202020204" pitchFamily="34" charset="0"/>
              <a:buChar char="•"/>
            </a:pPr>
            <a:r>
              <a:rPr lang="en-US" sz="2200" dirty="0" smtClean="0"/>
              <a:t>a </a:t>
            </a:r>
            <a:r>
              <a:rPr lang="en-US" sz="2200" dirty="0"/>
              <a:t>lack of a clearly stated mathematical solution or algorithm</a:t>
            </a:r>
            <a:endParaRPr lang="es-MX" sz="2200" dirty="0"/>
          </a:p>
        </p:txBody>
      </p:sp>
    </p:spTree>
    <p:extLst>
      <p:ext uri="{BB962C8B-B14F-4D97-AF65-F5344CB8AC3E}">
        <p14:creationId xmlns:p14="http://schemas.microsoft.com/office/powerpoint/2010/main" val="26839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Elements</a:t>
            </a:r>
            <a:r>
              <a:rPr lang="es-MX" dirty="0" smtClean="0"/>
              <a:t> of </a:t>
            </a:r>
            <a:r>
              <a:rPr lang="es-MX" dirty="0" err="1" smtClean="0"/>
              <a:t>neuron</a:t>
            </a:r>
            <a:endParaRPr lang="es-MX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33" y="1561543"/>
            <a:ext cx="6223379" cy="51158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235" y="4769484"/>
            <a:ext cx="4006305" cy="13727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262" y="1343176"/>
            <a:ext cx="8036849" cy="23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"/>
          <a:stretch/>
        </p:blipFill>
        <p:spPr>
          <a:xfrm>
            <a:off x="140815" y="150125"/>
            <a:ext cx="9146034" cy="67078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34901" y="1113262"/>
            <a:ext cx="282053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0066"/>
                </a:solidFill>
                <a:latin typeface="Verdana" panose="020B0604030504040204" pitchFamily="34" charset="0"/>
              </a:rPr>
              <a:t>Also called the squashing function as it </a:t>
            </a:r>
            <a:r>
              <a:rPr lang="en-US" sz="2800">
                <a:solidFill>
                  <a:srgbClr val="810000"/>
                </a:solidFill>
                <a:latin typeface="Verdana" panose="020B0604030504040204" pitchFamily="34" charset="0"/>
              </a:rPr>
              <a:t>limits</a:t>
            </a:r>
          </a:p>
          <a:p>
            <a:pPr algn="ctr"/>
            <a:r>
              <a:rPr lang="en-US" sz="2800" dirty="0">
                <a:solidFill>
                  <a:srgbClr val="810000"/>
                </a:solidFill>
                <a:latin typeface="Verdana" panose="020B0604030504040204" pitchFamily="34" charset="0"/>
              </a:rPr>
              <a:t>the amplitude of the output </a:t>
            </a:r>
            <a:r>
              <a:rPr lang="en-US" sz="2800" dirty="0">
                <a:solidFill>
                  <a:srgbClr val="000066"/>
                </a:solidFill>
                <a:latin typeface="Verdana" panose="020B0604030504040204" pitchFamily="34" charset="0"/>
              </a:rPr>
              <a:t>of the neuron.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3067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Neural Network </a:t>
            </a:r>
            <a:r>
              <a:rPr lang="es-MX" dirty="0" err="1" smtClean="0"/>
              <a:t>topologies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sz="2400" dirty="0" smtClean="0"/>
              <a:t>(</a:t>
            </a:r>
            <a:r>
              <a:rPr lang="es-MX" sz="2400" dirty="0"/>
              <a:t>©</a:t>
            </a:r>
            <a:r>
              <a:rPr lang="es-MX" sz="2400" dirty="0" err="1" smtClean="0"/>
              <a:t>Fjodor</a:t>
            </a:r>
            <a:r>
              <a:rPr lang="es-MX" sz="2400" dirty="0" smtClean="0"/>
              <a:t> </a:t>
            </a:r>
            <a:r>
              <a:rPr lang="es-MX" sz="2400" dirty="0"/>
              <a:t>van </a:t>
            </a:r>
            <a:r>
              <a:rPr lang="es-MX" sz="2400" dirty="0" err="1"/>
              <a:t>Veen</a:t>
            </a:r>
            <a:r>
              <a:rPr lang="es-MX" sz="2400" dirty="0"/>
              <a:t> </a:t>
            </a:r>
            <a:r>
              <a:rPr lang="es-MX" sz="2400" dirty="0" smtClean="0"/>
              <a:t>asimovinstitute.org )</a:t>
            </a:r>
            <a:endParaRPr lang="es-MX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1" t="3063" r="72933" b="60222"/>
          <a:stretch/>
        </p:blipFill>
        <p:spPr>
          <a:xfrm>
            <a:off x="9625263" y="1371852"/>
            <a:ext cx="2461149" cy="5413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9" y="1371852"/>
            <a:ext cx="1700487" cy="15729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9030" y="18597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simplest and oldest model of Neuron, as we know it. Takes some inputs, sums them up, applies activation function and passes them to output layer. No magic here.</a:t>
            </a:r>
            <a:endParaRPr lang="es-MX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3" y="3872216"/>
            <a:ext cx="2056177" cy="15603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55436" y="4078831"/>
            <a:ext cx="68170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all nodes are fully connected</a:t>
            </a:r>
          </a:p>
          <a:p>
            <a:pPr>
              <a:buFont typeface="+mj-lt"/>
              <a:buAutoNum type="arabicPeriod"/>
            </a:pPr>
            <a:r>
              <a:rPr lang="en-US" dirty="0"/>
              <a:t>activation flows from input layer to output, without back loops</a:t>
            </a:r>
          </a:p>
          <a:p>
            <a:pPr>
              <a:buFont typeface="+mj-lt"/>
              <a:buAutoNum type="arabicPeriod"/>
            </a:pPr>
            <a:r>
              <a:rPr lang="en-US" dirty="0"/>
              <a:t>there is one layer between input and output (hidden layer)</a:t>
            </a:r>
          </a:p>
          <a:p>
            <a:r>
              <a:rPr lang="en-US" dirty="0"/>
              <a:t>In most cases this type of networks is trained using Backpropagation method.</a:t>
            </a:r>
          </a:p>
        </p:txBody>
      </p:sp>
    </p:spTree>
    <p:extLst>
      <p:ext uri="{BB962C8B-B14F-4D97-AF65-F5344CB8AC3E}">
        <p14:creationId xmlns:p14="http://schemas.microsoft.com/office/powerpoint/2010/main" val="213247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646464"/>
      </a:lt2>
      <a:accent1>
        <a:srgbClr val="B50C00"/>
      </a:accent1>
      <a:accent2>
        <a:srgbClr val="052147"/>
      </a:accent2>
      <a:accent3>
        <a:srgbClr val="FFFFFF"/>
      </a:accent3>
      <a:accent4>
        <a:srgbClr val="000000"/>
      </a:accent4>
      <a:accent5>
        <a:srgbClr val="D7AAAA"/>
      </a:accent5>
      <a:accent6>
        <a:srgbClr val="041D3F"/>
      </a:accent6>
      <a:hlink>
        <a:srgbClr val="BD8C00"/>
      </a:hlink>
      <a:folHlink>
        <a:srgbClr val="3F4A13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11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50C00"/>
        </a:accent1>
        <a:accent2>
          <a:srgbClr val="052147"/>
        </a:accent2>
        <a:accent3>
          <a:srgbClr val="FFFFFF"/>
        </a:accent3>
        <a:accent4>
          <a:srgbClr val="000000"/>
        </a:accent4>
        <a:accent5>
          <a:srgbClr val="D7AAAA"/>
        </a:accent5>
        <a:accent6>
          <a:srgbClr val="041D3F"/>
        </a:accent6>
        <a:hlink>
          <a:srgbClr val="BD8C00"/>
        </a:hlink>
        <a:folHlink>
          <a:srgbClr val="3F4A1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4340</TotalTime>
  <Words>1697</Words>
  <Application>Microsoft Office PowerPoint</Application>
  <PresentationFormat>Widescreen</PresentationFormat>
  <Paragraphs>152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ＭＳ Ｐゴシック</vt:lpstr>
      <vt:lpstr>ＭＳ Ｐゴシック</vt:lpstr>
      <vt:lpstr>Arial</vt:lpstr>
      <vt:lpstr>Calibri</vt:lpstr>
      <vt:lpstr>Calibri Light</vt:lpstr>
      <vt:lpstr>Times New Roman</vt:lpstr>
      <vt:lpstr>Verdana</vt:lpstr>
      <vt:lpstr>Wingdings</vt:lpstr>
      <vt:lpstr>Default Design</vt:lpstr>
      <vt:lpstr>NEURAL NETWORKS</vt:lpstr>
      <vt:lpstr>Neural Networks</vt:lpstr>
      <vt:lpstr>PowerPoint Presentation</vt:lpstr>
      <vt:lpstr>Artificial neural networks</vt:lpstr>
      <vt:lpstr>Features of ANNs</vt:lpstr>
      <vt:lpstr> ANNs – some properties</vt:lpstr>
      <vt:lpstr>Elements of neuron</vt:lpstr>
      <vt:lpstr>PowerPoint Presentation</vt:lpstr>
      <vt:lpstr>Neural Network topologies (©Fjodor van Veen asimovinstitute.org )</vt:lpstr>
      <vt:lpstr>PowerPoint Presentation</vt:lpstr>
      <vt:lpstr>Design steps of NN</vt:lpstr>
      <vt:lpstr>Advantages / Disadvantages</vt:lpstr>
      <vt:lpstr>AND  function example</vt:lpstr>
      <vt:lpstr>Example</vt:lpstr>
      <vt:lpstr>Backpropagation</vt:lpstr>
      <vt:lpstr>Back propagation algorithm</vt:lpstr>
      <vt:lpstr>Contd..</vt:lpstr>
      <vt:lpstr>Contd..</vt:lpstr>
      <vt:lpstr>Two phases: propagation and weight update. </vt:lpstr>
      <vt:lpstr>Contd..</vt:lpstr>
      <vt:lpstr>P/C</vt:lpstr>
      <vt:lpstr>CONVOLUTIONAL NEURAL NETWORKS</vt:lpstr>
      <vt:lpstr>Introduction</vt:lpstr>
      <vt:lpstr>Terminology</vt:lpstr>
      <vt:lpstr>Padding and Stride</vt:lpstr>
      <vt:lpstr>Classification — Fully Connected Layer (FC Layer)</vt:lpstr>
      <vt:lpstr>PowerPoint Presentation</vt:lpstr>
      <vt:lpstr>PowerPoint Presentation</vt:lpstr>
      <vt:lpstr>PowerPoint Presentation</vt:lpstr>
    </vt:vector>
  </TitlesOfParts>
  <Company>Presentation Diva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Laura Hervert Escobar</cp:lastModifiedBy>
  <cp:revision>342</cp:revision>
  <cp:lastPrinted>2013-03-21T20:28:44Z</cp:lastPrinted>
  <dcterms:created xsi:type="dcterms:W3CDTF">2005-04-19T19:05:52Z</dcterms:created>
  <dcterms:modified xsi:type="dcterms:W3CDTF">2020-06-02T18:03:50Z</dcterms:modified>
</cp:coreProperties>
</file>